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1.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33.jpg"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66"/>
  </p:notesMasterIdLst>
  <p:handoutMasterIdLst>
    <p:handoutMasterId r:id="rId67"/>
  </p:handoutMasterIdLst>
  <p:sldIdLst>
    <p:sldId id="295" r:id="rId2"/>
    <p:sldId id="299" r:id="rId3"/>
    <p:sldId id="290" r:id="rId4"/>
    <p:sldId id="297" r:id="rId5"/>
    <p:sldId id="298" r:id="rId6"/>
    <p:sldId id="300" r:id="rId7"/>
    <p:sldId id="302" r:id="rId8"/>
    <p:sldId id="317" r:id="rId9"/>
    <p:sldId id="318" r:id="rId10"/>
    <p:sldId id="320" r:id="rId11"/>
    <p:sldId id="321" r:id="rId12"/>
    <p:sldId id="322" r:id="rId13"/>
    <p:sldId id="303" r:id="rId14"/>
    <p:sldId id="323" r:id="rId15"/>
    <p:sldId id="324" r:id="rId16"/>
    <p:sldId id="325" r:id="rId17"/>
    <p:sldId id="330" r:id="rId18"/>
    <p:sldId id="326" r:id="rId19"/>
    <p:sldId id="327" r:id="rId20"/>
    <p:sldId id="328" r:id="rId21"/>
    <p:sldId id="329" r:id="rId22"/>
    <p:sldId id="301" r:id="rId23"/>
    <p:sldId id="331" r:id="rId24"/>
    <p:sldId id="332" r:id="rId25"/>
    <p:sldId id="334" r:id="rId26"/>
    <p:sldId id="33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0582" autoAdjust="0"/>
  </p:normalViewPr>
  <p:slideViewPr>
    <p:cSldViewPr snapToGrid="0" snapToObjects="1">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0" d="100"/>
          <a:sy n="120" d="100"/>
        </p:scale>
        <p:origin x="50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8485239-683C-4FE1-BE0E-3F1DA0FD34D6}" type="datetime1">
              <a:rPr lang="zh-CN" altLang="en-US" smtClean="0">
                <a:latin typeface="Microsoft YaHei UI" panose="020B0503020204020204" pitchFamily="34" charset="-122"/>
                <a:ea typeface="Microsoft YaHei UI" panose="020B0503020204020204" pitchFamily="34" charset="-122"/>
              </a:rPr>
              <a:t>2021/7/30</a:t>
            </a:fld>
            <a:endParaRPr 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latin typeface="Microsoft YaHei UI" panose="020B0503020204020204" pitchFamily="34" charset="-122"/>
                <a:ea typeface="Microsoft YaHei UI" panose="020B0503020204020204" pitchFamily="34" charset="-122"/>
              </a:rPr>
              <a:t>‹#›</a:t>
            </a:fld>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FD5A201-0B0D-4CCB-9C28-D2F53C468246}" type="datetime1">
              <a:rPr lang="zh-CN" altLang="en-US" smtClean="0"/>
              <a:pPr/>
              <a:t>2021/7/30</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noProof="0" dirty="0"/>
              <a:t>单击此处编辑母版文本样式</a:t>
            </a:r>
          </a:p>
          <a:p>
            <a:pPr lvl="1" rtl="0"/>
            <a:r>
              <a:rPr lang="zh-cn" noProof="0" dirty="0"/>
              <a:t>第二级</a:t>
            </a:r>
          </a:p>
          <a:p>
            <a:pPr lvl="2" rtl="0"/>
            <a:r>
              <a:rPr lang="zh-cn" noProof="0" dirty="0"/>
              <a:t>第三级</a:t>
            </a:r>
          </a:p>
          <a:p>
            <a:pPr lvl="3" rtl="0"/>
            <a:r>
              <a:rPr lang="zh-cn" noProof="0" dirty="0"/>
              <a:t>第四级</a:t>
            </a:r>
          </a:p>
          <a:p>
            <a:pPr lvl="4" rtl="0"/>
            <a:r>
              <a:rPr lang="zh-cn"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B303FA8-A3F3-7640-B13D-36C73B3E5587}" type="slidenum">
              <a:rPr lang="en-US" smtClean="0"/>
              <a:pPr/>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1</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2021/7/30</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2430140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235467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12</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1054000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485924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3163247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3266357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16</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4158388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2689712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3958737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403135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2</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2021/7/30</a:t>
            </a:fld>
            <a:endParaRPr lang="en-US" dirty="0"/>
          </a:p>
        </p:txBody>
      </p:sp>
    </p:spTree>
    <p:extLst>
      <p:ext uri="{BB962C8B-B14F-4D97-AF65-F5344CB8AC3E}">
        <p14:creationId xmlns:p14="http://schemas.microsoft.com/office/powerpoint/2010/main" val="2085802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1248075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22</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2021/7/30</a:t>
            </a:fld>
            <a:endParaRPr lang="en-US" dirty="0"/>
          </a:p>
        </p:txBody>
      </p:sp>
    </p:spTree>
    <p:extLst>
      <p:ext uri="{BB962C8B-B14F-4D97-AF65-F5344CB8AC3E}">
        <p14:creationId xmlns:p14="http://schemas.microsoft.com/office/powerpoint/2010/main" val="3212985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23</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2021/7/30</a:t>
            </a:fld>
            <a:endParaRPr lang="en-US" dirty="0"/>
          </a:p>
        </p:txBody>
      </p:sp>
    </p:spTree>
    <p:extLst>
      <p:ext uri="{BB962C8B-B14F-4D97-AF65-F5344CB8AC3E}">
        <p14:creationId xmlns:p14="http://schemas.microsoft.com/office/powerpoint/2010/main" val="1053624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24</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2021/7/30</a:t>
            </a:fld>
            <a:endParaRPr lang="en-US" dirty="0"/>
          </a:p>
        </p:txBody>
      </p:sp>
    </p:spTree>
    <p:extLst>
      <p:ext uri="{BB962C8B-B14F-4D97-AF65-F5344CB8AC3E}">
        <p14:creationId xmlns:p14="http://schemas.microsoft.com/office/powerpoint/2010/main" val="134909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25</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2021/7/30</a:t>
            </a:fld>
            <a:endParaRPr lang="en-US" dirty="0"/>
          </a:p>
        </p:txBody>
      </p:sp>
    </p:spTree>
    <p:extLst>
      <p:ext uri="{BB962C8B-B14F-4D97-AF65-F5344CB8AC3E}">
        <p14:creationId xmlns:p14="http://schemas.microsoft.com/office/powerpoint/2010/main" val="2769713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26</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2021/7/30</a:t>
            </a:fld>
            <a:endParaRPr lang="en-US" dirty="0"/>
          </a:p>
        </p:txBody>
      </p:sp>
    </p:spTree>
    <p:extLst>
      <p:ext uri="{BB962C8B-B14F-4D97-AF65-F5344CB8AC3E}">
        <p14:creationId xmlns:p14="http://schemas.microsoft.com/office/powerpoint/2010/main" val="2637713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27</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2021/7/30</a:t>
            </a:fld>
            <a:endParaRPr lang="en-US" dirty="0"/>
          </a:p>
        </p:txBody>
      </p:sp>
    </p:spTree>
    <p:extLst>
      <p:ext uri="{BB962C8B-B14F-4D97-AF65-F5344CB8AC3E}">
        <p14:creationId xmlns:p14="http://schemas.microsoft.com/office/powerpoint/2010/main" val="904165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53</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2021/7/30</a:t>
            </a:fld>
            <a:endParaRPr lang="en-US" dirty="0"/>
          </a:p>
        </p:txBody>
      </p:sp>
    </p:spTree>
    <p:extLst>
      <p:ext uri="{BB962C8B-B14F-4D97-AF65-F5344CB8AC3E}">
        <p14:creationId xmlns:p14="http://schemas.microsoft.com/office/powerpoint/2010/main" val="2083084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57</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2021/7/30</a:t>
            </a:fld>
            <a:endParaRPr lang="en-US" dirty="0"/>
          </a:p>
        </p:txBody>
      </p:sp>
    </p:spTree>
    <p:extLst>
      <p:ext uri="{BB962C8B-B14F-4D97-AF65-F5344CB8AC3E}">
        <p14:creationId xmlns:p14="http://schemas.microsoft.com/office/powerpoint/2010/main" val="238413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148598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322420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4192283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6</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2021/7/30</a:t>
            </a:fld>
            <a:endParaRPr lang="en-US" dirty="0"/>
          </a:p>
        </p:txBody>
      </p:sp>
    </p:spTree>
    <p:extLst>
      <p:ext uri="{BB962C8B-B14F-4D97-AF65-F5344CB8AC3E}">
        <p14:creationId xmlns:p14="http://schemas.microsoft.com/office/powerpoint/2010/main" val="2569233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7</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137794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646292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2021/7/30</a:t>
            </a:fld>
            <a:endParaRPr lang="en-US" dirty="0"/>
          </a:p>
        </p:txBody>
      </p:sp>
    </p:spTree>
    <p:extLst>
      <p:ext uri="{BB962C8B-B14F-4D97-AF65-F5344CB8AC3E}">
        <p14:creationId xmlns:p14="http://schemas.microsoft.com/office/powerpoint/2010/main" val="104501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1"/>
        </a:solidFill>
        <a:effectLst/>
      </p:bgPr>
    </p:bg>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rtlCol="0">
            <a:noAutofit/>
          </a:bodyPr>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2" name="文本占位符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rtlCol="0" anchor="ctr">
            <a:normAutofit/>
          </a:bodyPr>
          <a:lstStyle>
            <a:lvl1pPr marL="0" indent="0" algn="l">
              <a:lnSpc>
                <a:spcPct val="150000"/>
              </a:lnSpc>
              <a:buNone/>
              <a:defRPr sz="2400" b="1" i="0" cap="all" spc="6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noProof="0">
                <a:latin typeface="Meiryo UI" panose="020B0604030504040204" pitchFamily="50" charset="-128"/>
                <a:ea typeface="Meiryo UI" panose="020B0604030504040204" pitchFamily="50" charset="-128"/>
              </a:rPr>
              <a:t>副标题</a:t>
            </a:r>
          </a:p>
        </p:txBody>
      </p:sp>
      <p:sp>
        <p:nvSpPr>
          <p:cNvPr id="18" name="标题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rtlCol="0">
            <a:noAutofit/>
          </a:bodyPr>
          <a:lstStyle>
            <a:lvl1pPr algn="l">
              <a:defRPr sz="13800" b="1" i="0" spc="150" baseline="0">
                <a:solidFill>
                  <a:schemeClr val="bg1"/>
                </a:solidFill>
                <a:latin typeface="SimSun" panose="02010600030101010101" pitchFamily="2" charset="-122"/>
                <a:ea typeface="SimSun" panose="02010600030101010101" pitchFamily="2" charset="-122"/>
              </a:defRPr>
            </a:lvl1pPr>
          </a:lstStyle>
          <a:p>
            <a:pPr rtl="0"/>
            <a:r>
              <a:rPr lang="zh-cn" noProof="0" dirty="0"/>
              <a:t>标题</a:t>
            </a:r>
          </a:p>
        </p:txBody>
      </p:sp>
      <p:sp>
        <p:nvSpPr>
          <p:cNvPr id="22" name="直角三角形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3" name="直角三角形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11" name="椭圆形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tx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标题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grpSp>
        <p:nvGrpSpPr>
          <p:cNvPr id="52" name="组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直角三角形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54" name="直角三角形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grpSp>
      <p:cxnSp>
        <p:nvCxnSpPr>
          <p:cNvPr id="56" name="直接连接符​​(S)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S)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椭圆形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3" name="内容占位符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项内容 ">
    <p:bg>
      <p:bgPr>
        <a:solidFill>
          <a:schemeClr val="tx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直角三角形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19" name="标题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sp>
        <p:nvSpPr>
          <p:cNvPr id="20" name="椭圆形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4" name="直角三角形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5" name="图片占位符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cxnSp>
        <p:nvCxnSpPr>
          <p:cNvPr id="26" name="直接连接符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S)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F88E3020-67F3-4319-8D6D-AF959AE4492B}"/>
              </a:ext>
            </a:extLst>
          </p:cNvPr>
          <p:cNvSpPr>
            <a:spLocks noGrp="1"/>
          </p:cNvSpPr>
          <p:nvPr>
            <p:ph type="dt" sz="half"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38694834-4BF3-4FD9-A1A6-0F4CE7DCB47F}" type="datetime1">
              <a:rPr lang="zh-CN" altLang="en-US" smtClean="0"/>
              <a:t>2021/7/30</a:t>
            </a:fld>
            <a:endParaRPr lang="en-US" dirty="0"/>
          </a:p>
        </p:txBody>
      </p:sp>
      <p:sp>
        <p:nvSpPr>
          <p:cNvPr id="7" name="页脚占位符 6">
            <a:extLst>
              <a:ext uri="{FF2B5EF4-FFF2-40B4-BE49-F238E27FC236}">
                <a16:creationId xmlns:a16="http://schemas.microsoft.com/office/drawing/2014/main" id="{C8332DD3-414D-426E-BB83-A7CE934174B6}"/>
              </a:ext>
            </a:extLst>
          </p:cNvPr>
          <p:cNvSpPr>
            <a:spLocks noGrp="1"/>
          </p:cNvSpPr>
          <p:nvPr>
            <p:ph type="ftr" sz="quarter" idx="16"/>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8" name="灯片编号占位符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
        <p:nvSpPr>
          <p:cNvPr id="11" name="内容占位符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tx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标题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grpSp>
        <p:nvGrpSpPr>
          <p:cNvPr id="43" name="组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直角三角形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8" name="直角三角形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grpSp>
      <p:sp>
        <p:nvSpPr>
          <p:cNvPr id="20" name="文本占位符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rtlCol="0" anchor="ctr">
            <a:normAutofit/>
          </a:bodyPr>
          <a:lstStyle>
            <a:lvl1pPr marL="0" indent="0" algn="l">
              <a:lnSpc>
                <a:spcPct val="150000"/>
              </a:lnSpc>
              <a:buNone/>
              <a:defRPr sz="1800" b="1" i="0" cap="all" spc="150" baseline="0">
                <a:solidFill>
                  <a:schemeClr val="accent1"/>
                </a:solidFill>
                <a:latin typeface="SimSun" panose="02010600030101010101" pitchFamily="2" charset="-122"/>
                <a:ea typeface="SimSun"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2" name="文本占位符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rtlCol="0" anchor="ctr">
            <a:normAutofit/>
          </a:bodyPr>
          <a:lstStyle>
            <a:lvl1pPr marL="0" indent="0" algn="l">
              <a:lnSpc>
                <a:spcPct val="150000"/>
              </a:lnSpc>
              <a:buNone/>
              <a:defRPr sz="1800" b="1" i="0" cap="all" spc="150" baseline="0">
                <a:solidFill>
                  <a:schemeClr val="accent1"/>
                </a:solidFill>
                <a:latin typeface="SimSun" panose="02010600030101010101" pitchFamily="2" charset="-122"/>
                <a:ea typeface="SimSun"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7" name="椭圆形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cxnSp>
        <p:nvCxnSpPr>
          <p:cNvPr id="31" name="直接连接符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S)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53EFD6CC-AFA8-4227-B3F1-27845AE5BE28}"/>
              </a:ext>
            </a:extLst>
          </p:cNvPr>
          <p:cNvSpPr>
            <a:spLocks noGrp="1"/>
          </p:cNvSpPr>
          <p:nvPr>
            <p:ph type="dt" sz="half"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840EA0E-60A4-4F09-AB2C-5928C6CC368F}" type="datetime1">
              <a:rPr lang="zh-CN" altLang="en-US" smtClean="0"/>
              <a:t>2021/7/30</a:t>
            </a:fld>
            <a:endParaRPr lang="en-US" dirty="0"/>
          </a:p>
        </p:txBody>
      </p:sp>
      <p:sp>
        <p:nvSpPr>
          <p:cNvPr id="3" name="页脚占位符 2">
            <a:extLst>
              <a:ext uri="{FF2B5EF4-FFF2-40B4-BE49-F238E27FC236}">
                <a16:creationId xmlns:a16="http://schemas.microsoft.com/office/drawing/2014/main" id="{E5000E12-D3DD-4E44-BAEC-A48DBC4D50B5}"/>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
        <p:nvSpPr>
          <p:cNvPr id="6" name="内容占位符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rtlCol="0"/>
          <a:lstStyle>
            <a:lvl1pPr>
              <a:defRPr>
                <a:latin typeface="Microsoft YaHei UI" panose="020B0503020204020204" pitchFamily="34" charset="-122"/>
                <a:ea typeface="Microsoft YaHei UI" panose="020B0503020204020204" pitchFamily="34" charset="-122"/>
              </a:defRPr>
            </a:lvl1pPr>
            <a:lvl2pPr>
              <a:spcBef>
                <a:spcPts val="600"/>
              </a:spcBef>
              <a:defRPr>
                <a:latin typeface="Microsoft YaHei UI" panose="020B0503020204020204" pitchFamily="34" charset="-122"/>
                <a:ea typeface="Microsoft YaHei UI" panose="020B0503020204020204" pitchFamily="34" charset="-122"/>
              </a:defRPr>
            </a:lvl2pPr>
          </a:lstStyle>
          <a:p>
            <a:pPr lvl="0" rtl="0"/>
            <a:r>
              <a:rPr lang="zh-CN" altLang="en-US" noProof="0"/>
              <a:t>单击此处编辑母版文本样式</a:t>
            </a:r>
          </a:p>
          <a:p>
            <a:pPr lvl="1" rtl="0"/>
            <a:r>
              <a:rPr lang="zh-CN" altLang="en-US" noProof="0"/>
              <a:t>二级</a:t>
            </a:r>
          </a:p>
        </p:txBody>
      </p:sp>
      <p:sp>
        <p:nvSpPr>
          <p:cNvPr id="23" name="内容占位符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rtlCol="0"/>
          <a:lstStyle>
            <a:lvl1pPr>
              <a:defRPr>
                <a:latin typeface="Microsoft YaHei UI" panose="020B0503020204020204" pitchFamily="34" charset="-122"/>
                <a:ea typeface="Microsoft YaHei UI" panose="020B0503020204020204" pitchFamily="34" charset="-122"/>
              </a:defRPr>
            </a:lvl1pPr>
            <a:lvl2pPr>
              <a:spcBef>
                <a:spcPts val="600"/>
              </a:spcBef>
              <a:defRPr>
                <a:latin typeface="Microsoft YaHei UI" panose="020B0503020204020204" pitchFamily="34" charset="-122"/>
                <a:ea typeface="Microsoft YaHei UI" panose="020B0503020204020204" pitchFamily="34" charset="-122"/>
              </a:defRPr>
            </a:lvl2pPr>
          </a:lstStyle>
          <a:p>
            <a:pPr lvl="0" rtl="0"/>
            <a:r>
              <a:rPr lang="zh-CN" altLang="en-US" noProof="0"/>
              <a:t>单击此处编辑母版文本样式</a:t>
            </a:r>
          </a:p>
          <a:p>
            <a:pPr lvl="1" rtl="0"/>
            <a:r>
              <a:rPr lang="zh-CN" altLang="en-US" noProof="0"/>
              <a:t>二级</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和字幕">
    <p:bg>
      <p:bgPr>
        <a:solidFill>
          <a:schemeClr val="tx1"/>
        </a:solidFill>
        <a:effectLst/>
      </p:bgPr>
    </p:bg>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9" name="标题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sp>
        <p:nvSpPr>
          <p:cNvPr id="6" name="内容占位符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rtlCol="0"/>
          <a:lstStyle>
            <a:lvl1pPr marL="0" indent="0">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C4EB4B-30F5-5541-B2A0-6BD04D0109C9}"/>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29DFF25C-9262-44CA-B6E7-8886FDFBBD68}" type="datetime1">
              <a:rPr lang="zh-CN" altLang="en-US" smtClean="0"/>
              <a:t>2021/7/30</a:t>
            </a:fld>
            <a:endParaRPr lang="en-US" dirty="0"/>
          </a:p>
        </p:txBody>
      </p:sp>
      <p:sp>
        <p:nvSpPr>
          <p:cNvPr id="3" name="页脚占位符 2">
            <a:extLst>
              <a:ext uri="{FF2B5EF4-FFF2-40B4-BE49-F238E27FC236}">
                <a16:creationId xmlns:a16="http://schemas.microsoft.com/office/drawing/2014/main" id="{72D97956-7D4F-5346-B8DD-3653B600E657}"/>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pic>
        <p:nvPicPr>
          <p:cNvPr id="5" name="图片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noProof="0" dirty="0"/>
              <a:t>单击此处编辑母版标题样式</a:t>
            </a:r>
          </a:p>
        </p:txBody>
      </p:sp>
      <p:sp>
        <p:nvSpPr>
          <p:cNvPr id="3" name="文本占位符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noProof="0"/>
              <a:t>单击此处编辑母版文本样式</a:t>
            </a:r>
          </a:p>
          <a:p>
            <a:pPr lvl="1" rtl="0"/>
            <a:r>
              <a:rPr lang="zh-cn" noProof="0"/>
              <a:t>第二级</a:t>
            </a:r>
          </a:p>
          <a:p>
            <a:pPr lvl="2" rtl="0"/>
            <a:r>
              <a:rPr lang="zh-cn" noProof="0"/>
              <a:t>第三级</a:t>
            </a:r>
          </a:p>
          <a:p>
            <a:pPr lvl="3" rtl="0"/>
            <a:r>
              <a:rPr lang="zh-cn" noProof="0"/>
              <a:t>第四级</a:t>
            </a:r>
          </a:p>
          <a:p>
            <a:pPr lvl="4" rtl="0"/>
            <a:r>
              <a:rPr lang="zh-cn" noProof="0"/>
              <a:t>第五级</a:t>
            </a:r>
          </a:p>
        </p:txBody>
      </p:sp>
      <p:sp>
        <p:nvSpPr>
          <p:cNvPr id="4" name="日期占位符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latin typeface="Microsoft YaHei UI" panose="020B0503020204020204" pitchFamily="34" charset="-122"/>
                <a:ea typeface="Microsoft YaHei UI" panose="020B0503020204020204" pitchFamily="34" charset="-122"/>
              </a:defRPr>
            </a:lvl1pPr>
          </a:lstStyle>
          <a:p>
            <a:fld id="{1EF7A11B-372A-4ECF-86F3-8C7E80DAFE4B}" type="datetime1">
              <a:rPr lang="zh-CN" altLang="en-US" smtClean="0"/>
              <a:t>2021/7/30</a:t>
            </a:fld>
            <a:endParaRPr lang="en-US" dirty="0"/>
          </a:p>
        </p:txBody>
      </p:sp>
      <p:sp>
        <p:nvSpPr>
          <p:cNvPr id="5" name="页脚占位符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灯片编号占位符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hf sldNum="0" hdr="0" ftr="0"/>
  <p:txStyles>
    <p:titleStyle>
      <a:lvl1pPr algn="l" defTabSz="914400" rtl="0" eaLnBrk="1" latinLnBrk="0" hangingPunct="1">
        <a:lnSpc>
          <a:spcPct val="90000"/>
        </a:lnSpc>
        <a:spcBef>
          <a:spcPct val="0"/>
        </a:spcBef>
        <a:buNone/>
        <a:defRPr sz="2400" b="1" kern="1200" spc="150" baseline="0">
          <a:solidFill>
            <a:schemeClr val="bg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0.gif"/><Relationship Id="rId4" Type="http://schemas.openxmlformats.org/officeDocument/2006/relationships/image" Target="../media/image19.gif"/></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p:txBody>
          <a:bodyPr rtlCol="0"/>
          <a:lstStyle/>
          <a:p>
            <a:pPr rtl="0"/>
            <a:r>
              <a:rPr lang="zh-CN" altLang="en-US" dirty="0"/>
              <a:t>主讲：叶汐白</a:t>
            </a:r>
            <a:endParaRPr 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p:txBody>
          <a:bodyPr rtlCol="0"/>
          <a:lstStyle/>
          <a:p>
            <a:pPr rtl="0"/>
            <a:r>
              <a:rPr lang="en-US" altLang="zh-CN" dirty="0"/>
              <a:t>MISC</a:t>
            </a:r>
            <a:endParaRPr lang="zh-cn"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86984" y="1269883"/>
            <a:ext cx="4958140" cy="4318234"/>
          </a:xfrm>
        </p:spPr>
        <p:txBody>
          <a:bodyPr rtlCol="0">
            <a:normAutofit lnSpcReduction="10000"/>
          </a:bodyPr>
          <a:lstStyle/>
          <a:p>
            <a:pPr rtl="0"/>
            <a:r>
              <a:rPr lang="zh-CN" altLang="en-US" sz="2400" dirty="0"/>
              <a:t>敲击码（</a:t>
            </a:r>
            <a:r>
              <a:rPr lang="en-US" altLang="zh-CN" sz="2400" dirty="0"/>
              <a:t>Tap code</a:t>
            </a:r>
            <a:r>
              <a:rPr lang="zh-CN" altLang="en-US" sz="2400" dirty="0"/>
              <a:t>）是一种以非常简单的方式对文本信息进行编码的方法。因该编码对信息通过使用一系列的点击声音来编码而命名，敲击码是基于 </a:t>
            </a:r>
            <a:r>
              <a:rPr lang="en-US" altLang="zh-CN" sz="2400" dirty="0"/>
              <a:t>5 ×5 </a:t>
            </a:r>
            <a:r>
              <a:rPr lang="zh-CN" altLang="en-US" sz="2400" dirty="0"/>
              <a:t>方格波利比奥斯方阵来实现的，不同点是是用 </a:t>
            </a:r>
            <a:r>
              <a:rPr lang="en-US" altLang="zh-CN" sz="2400" dirty="0"/>
              <a:t>K </a:t>
            </a:r>
            <a:r>
              <a:rPr lang="zh-CN" altLang="en-US" sz="2400" dirty="0"/>
              <a:t>字母被整合到 </a:t>
            </a:r>
            <a:r>
              <a:rPr lang="en-US" altLang="zh-CN" sz="2400" dirty="0"/>
              <a:t>C </a:t>
            </a:r>
            <a:r>
              <a:rPr lang="zh-CN" altLang="en-US" sz="2400" dirty="0"/>
              <a:t>中。</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敲击码</a:t>
            </a:r>
            <a:endParaRPr lang="zh-cn" dirty="0"/>
          </a:p>
        </p:txBody>
      </p:sp>
      <p:pic>
        <p:nvPicPr>
          <p:cNvPr id="3" name="图片 2" descr="电脑屏幕的照片&#10;&#10;描述已自动生成">
            <a:extLst>
              <a:ext uri="{FF2B5EF4-FFF2-40B4-BE49-F238E27FC236}">
                <a16:creationId xmlns:a16="http://schemas.microsoft.com/office/drawing/2014/main" id="{9E45EF63-FCD1-4ACA-A40F-1D70CE998A77}"/>
              </a:ext>
            </a:extLst>
          </p:cNvPr>
          <p:cNvPicPr>
            <a:picLocks noChangeAspect="1"/>
          </p:cNvPicPr>
          <p:nvPr/>
        </p:nvPicPr>
        <p:blipFill>
          <a:blip r:embed="rId3"/>
          <a:stretch>
            <a:fillRect/>
          </a:stretch>
        </p:blipFill>
        <p:spPr>
          <a:xfrm>
            <a:off x="6318918" y="1269882"/>
            <a:ext cx="5179621" cy="4431121"/>
          </a:xfrm>
          <a:prstGeom prst="rect">
            <a:avLst/>
          </a:prstGeom>
        </p:spPr>
      </p:pic>
    </p:spTree>
    <p:extLst>
      <p:ext uri="{BB962C8B-B14F-4D97-AF65-F5344CB8AC3E}">
        <p14:creationId xmlns:p14="http://schemas.microsoft.com/office/powerpoint/2010/main" val="143106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712823" y="1329655"/>
            <a:ext cx="5830595" cy="4318234"/>
          </a:xfrm>
        </p:spPr>
        <p:txBody>
          <a:bodyPr rtlCol="0">
            <a:normAutofit fontScale="92500"/>
          </a:bodyPr>
          <a:lstStyle/>
          <a:p>
            <a:pPr rtl="0"/>
            <a:r>
              <a:rPr lang="zh-CN" altLang="en-US" sz="2400" dirty="0"/>
              <a:t>曼彻斯特编码又称自同步码、相位编码，能够用信号的变化来保持发送设备和接收设备之间的同步。它用电压的变化来分辨</a:t>
            </a:r>
            <a:r>
              <a:rPr lang="en-US" altLang="zh-CN" sz="2400" dirty="0"/>
              <a:t>0</a:t>
            </a:r>
            <a:r>
              <a:rPr lang="zh-CN" altLang="en-US" sz="2400" dirty="0"/>
              <a:t>和</a:t>
            </a:r>
            <a:r>
              <a:rPr lang="en-US" altLang="zh-CN" sz="2400" dirty="0"/>
              <a:t>1</a:t>
            </a:r>
            <a:r>
              <a:rPr lang="zh-CN" altLang="en-US" sz="2400" dirty="0"/>
              <a:t>：从高电平到低电平的跳变代表</a:t>
            </a:r>
            <a:r>
              <a:rPr lang="en-US" altLang="zh-CN" sz="2400" dirty="0"/>
              <a:t>1</a:t>
            </a:r>
            <a:r>
              <a:rPr lang="zh-CN" altLang="en-US" sz="2400" dirty="0"/>
              <a:t>，而从低电平到高电平的跳变代表</a:t>
            </a:r>
            <a:r>
              <a:rPr lang="en-US" altLang="zh-CN" sz="2400" dirty="0"/>
              <a:t>0</a:t>
            </a:r>
            <a:r>
              <a:rPr lang="zh-CN" altLang="en-US" sz="2400" dirty="0"/>
              <a:t>（第一种）；从高电平到低电平的跳变代表</a:t>
            </a:r>
            <a:r>
              <a:rPr lang="en-US" altLang="zh-CN" sz="2400" dirty="0"/>
              <a:t>0</a:t>
            </a:r>
            <a:r>
              <a:rPr lang="zh-CN" altLang="en-US" sz="2400" dirty="0"/>
              <a:t>，而从低电平到高电平的跳变代表</a:t>
            </a:r>
            <a:r>
              <a:rPr lang="en-US" altLang="zh-CN" sz="2400" dirty="0"/>
              <a:t>1</a:t>
            </a:r>
            <a:r>
              <a:rPr lang="zh-CN" altLang="en-US" sz="2400" dirty="0"/>
              <a:t>（第二种，和第一种相反）。</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曼彻斯特编码</a:t>
            </a:r>
            <a:endParaRPr lang="zh-cn" dirty="0"/>
          </a:p>
        </p:txBody>
      </p:sp>
      <p:pic>
        <p:nvPicPr>
          <p:cNvPr id="3" name="图片 2" descr="一些文字和图案&#10;&#10;中度可信度描述已自动生成">
            <a:extLst>
              <a:ext uri="{FF2B5EF4-FFF2-40B4-BE49-F238E27FC236}">
                <a16:creationId xmlns:a16="http://schemas.microsoft.com/office/drawing/2014/main" id="{BC3040DE-6A8C-490A-9FFE-5CA75F1EF168}"/>
              </a:ext>
            </a:extLst>
          </p:cNvPr>
          <p:cNvPicPr>
            <a:picLocks noChangeAspect="1"/>
          </p:cNvPicPr>
          <p:nvPr/>
        </p:nvPicPr>
        <p:blipFill>
          <a:blip r:embed="rId3"/>
          <a:stretch>
            <a:fillRect/>
          </a:stretch>
        </p:blipFill>
        <p:spPr>
          <a:xfrm>
            <a:off x="6660864" y="1873497"/>
            <a:ext cx="5367376" cy="2943225"/>
          </a:xfrm>
          <a:prstGeom prst="rect">
            <a:avLst/>
          </a:prstGeom>
        </p:spPr>
      </p:pic>
    </p:spTree>
    <p:extLst>
      <p:ext uri="{BB962C8B-B14F-4D97-AF65-F5344CB8AC3E}">
        <p14:creationId xmlns:p14="http://schemas.microsoft.com/office/powerpoint/2010/main" val="1804662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722834" y="1269883"/>
            <a:ext cx="5369200" cy="4318234"/>
          </a:xfrm>
        </p:spPr>
        <p:txBody>
          <a:bodyPr rtlCol="0">
            <a:normAutofit fontScale="70000" lnSpcReduction="20000"/>
          </a:bodyPr>
          <a:lstStyle/>
          <a:p>
            <a:pPr rtl="0"/>
            <a:r>
              <a:rPr lang="zh-CN" altLang="en-US" sz="2400" dirty="0"/>
              <a:t>传统的二进制系统例如数字</a:t>
            </a:r>
            <a:r>
              <a:rPr lang="en-US" altLang="zh-CN" sz="2400" dirty="0"/>
              <a:t>3</a:t>
            </a:r>
            <a:r>
              <a:rPr lang="zh-CN" altLang="en-US" sz="2400" dirty="0"/>
              <a:t>的表示法为</a:t>
            </a:r>
            <a:r>
              <a:rPr lang="en-US" altLang="zh-CN" sz="2400" dirty="0"/>
              <a:t>011</a:t>
            </a:r>
            <a:r>
              <a:rPr lang="zh-CN" altLang="en-US" sz="2400" dirty="0"/>
              <a:t>，要切换为邻近的数字</a:t>
            </a:r>
            <a:r>
              <a:rPr lang="en-US" altLang="zh-CN" sz="2400" dirty="0"/>
              <a:t>4</a:t>
            </a:r>
            <a:r>
              <a:rPr lang="zh-CN" altLang="en-US" sz="2400" dirty="0"/>
              <a:t>，也就是</a:t>
            </a:r>
            <a:r>
              <a:rPr lang="en-US" altLang="zh-CN" sz="2400" dirty="0"/>
              <a:t>100</a:t>
            </a:r>
            <a:r>
              <a:rPr lang="zh-CN" altLang="en-US" sz="2400" dirty="0"/>
              <a:t>时，装置中的三个位元都得要转换，因此于未完全转换的过程时装置会经历短暂的，</a:t>
            </a:r>
            <a:r>
              <a:rPr lang="en-US" altLang="zh-CN" sz="2400" dirty="0"/>
              <a:t>010,001,101,110,111</a:t>
            </a:r>
            <a:r>
              <a:rPr lang="zh-CN" altLang="en-US" sz="2400" dirty="0"/>
              <a:t>等其中数种状态，也就是代表着</a:t>
            </a:r>
            <a:r>
              <a:rPr lang="en-US" altLang="zh-CN" sz="2400" dirty="0"/>
              <a:t>2</a:t>
            </a:r>
            <a:r>
              <a:rPr lang="zh-CN" altLang="en-US" sz="2400" dirty="0"/>
              <a:t>、</a:t>
            </a:r>
            <a:r>
              <a:rPr lang="en-US" altLang="zh-CN" sz="2400" dirty="0"/>
              <a:t>1</a:t>
            </a:r>
            <a:r>
              <a:rPr lang="zh-CN" altLang="en-US" sz="2400" dirty="0"/>
              <a:t>、</a:t>
            </a:r>
            <a:r>
              <a:rPr lang="en-US" altLang="zh-CN" sz="2400" dirty="0"/>
              <a:t>5</a:t>
            </a:r>
            <a:r>
              <a:rPr lang="zh-CN" altLang="en-US" sz="2400" dirty="0"/>
              <a:t>、</a:t>
            </a:r>
            <a:r>
              <a:rPr lang="en-US" altLang="zh-CN" sz="2400" dirty="0"/>
              <a:t>6</a:t>
            </a:r>
            <a:r>
              <a:rPr lang="zh-CN" altLang="en-US" sz="2400" dirty="0"/>
              <a:t>、</a:t>
            </a:r>
            <a:r>
              <a:rPr lang="en-US" altLang="zh-CN" sz="2400" dirty="0"/>
              <a:t>7</a:t>
            </a:r>
            <a:r>
              <a:rPr lang="zh-CN" altLang="en-US" sz="2400" dirty="0"/>
              <a:t>，因此此种数字编码方法于邻近数字转换时有比较大的误差可能范围。格雷码的发明即是用来将误差之可能性缩减至最小，编码的方式定义为每个邻近数字都只相差一个位元，因此也称为最小差异码，可以使装置做数字步进时只更动最少的位元数以提高稳定性。</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格雷编码</a:t>
            </a:r>
            <a:endParaRPr lang="zh-cn" dirty="0"/>
          </a:p>
        </p:txBody>
      </p:sp>
      <p:pic>
        <p:nvPicPr>
          <p:cNvPr id="3" name="图片 2" descr="表格&#10;&#10;描述已自动生成">
            <a:extLst>
              <a:ext uri="{FF2B5EF4-FFF2-40B4-BE49-F238E27FC236}">
                <a16:creationId xmlns:a16="http://schemas.microsoft.com/office/drawing/2014/main" id="{6138B2B4-69B3-463D-98F4-B3489C20ED3F}"/>
              </a:ext>
            </a:extLst>
          </p:cNvPr>
          <p:cNvPicPr>
            <a:picLocks noChangeAspect="1"/>
          </p:cNvPicPr>
          <p:nvPr/>
        </p:nvPicPr>
        <p:blipFill>
          <a:blip r:embed="rId3"/>
          <a:stretch>
            <a:fillRect/>
          </a:stretch>
        </p:blipFill>
        <p:spPr>
          <a:xfrm>
            <a:off x="7260453" y="1803353"/>
            <a:ext cx="3294971" cy="3903273"/>
          </a:xfrm>
          <a:prstGeom prst="rect">
            <a:avLst/>
          </a:prstGeom>
        </p:spPr>
      </p:pic>
      <p:sp>
        <p:nvSpPr>
          <p:cNvPr id="4" name="文本框 3">
            <a:extLst>
              <a:ext uri="{FF2B5EF4-FFF2-40B4-BE49-F238E27FC236}">
                <a16:creationId xmlns:a16="http://schemas.microsoft.com/office/drawing/2014/main" id="{6932FD70-F3CA-4D22-A060-AFBDDA5EF261}"/>
              </a:ext>
            </a:extLst>
          </p:cNvPr>
          <p:cNvSpPr txBox="1"/>
          <p:nvPr/>
        </p:nvSpPr>
        <p:spPr>
          <a:xfrm>
            <a:off x="7331465" y="715146"/>
            <a:ext cx="3223959" cy="369332"/>
          </a:xfrm>
          <a:prstGeom prst="rect">
            <a:avLst/>
          </a:prstGeom>
          <a:noFill/>
        </p:spPr>
        <p:txBody>
          <a:bodyPr wrap="none" rtlCol="0">
            <a:spAutoFit/>
          </a:bodyPr>
          <a:lstStyle/>
          <a:p>
            <a:r>
              <a:rPr lang="zh-CN" altLang="en-US" dirty="0">
                <a:solidFill>
                  <a:schemeClr val="bg1"/>
                </a:solidFill>
                <a:latin typeface="YaHei Consolas Hybrid" panose="020B0509020204020204" pitchFamily="49" charset="-122"/>
                <a:ea typeface="YaHei Consolas Hybrid" panose="020B0509020204020204" pitchFamily="49" charset="-122"/>
              </a:rPr>
              <a:t>数字</a:t>
            </a:r>
            <a:r>
              <a:rPr lang="en-US" altLang="zh-CN" dirty="0">
                <a:solidFill>
                  <a:schemeClr val="bg1"/>
                </a:solidFill>
                <a:latin typeface="YaHei Consolas Hybrid" panose="020B0509020204020204" pitchFamily="49" charset="-122"/>
                <a:ea typeface="YaHei Consolas Hybrid" panose="020B0509020204020204" pitchFamily="49" charset="-122"/>
              </a:rPr>
              <a:t>0</a:t>
            </a:r>
            <a:r>
              <a:rPr lang="zh-CN" altLang="en-US" dirty="0">
                <a:solidFill>
                  <a:schemeClr val="bg1"/>
                </a:solidFill>
                <a:latin typeface="YaHei Consolas Hybrid" panose="020B0509020204020204" pitchFamily="49" charset="-122"/>
                <a:ea typeface="YaHei Consolas Hybrid" panose="020B0509020204020204" pitchFamily="49" charset="-122"/>
              </a:rPr>
              <a:t>～</a:t>
            </a:r>
            <a:r>
              <a:rPr lang="en-US" altLang="zh-CN" dirty="0">
                <a:solidFill>
                  <a:schemeClr val="bg1"/>
                </a:solidFill>
                <a:latin typeface="YaHei Consolas Hybrid" panose="020B0509020204020204" pitchFamily="49" charset="-122"/>
                <a:ea typeface="YaHei Consolas Hybrid" panose="020B0509020204020204" pitchFamily="49" charset="-122"/>
              </a:rPr>
              <a:t>7</a:t>
            </a:r>
            <a:r>
              <a:rPr lang="zh-CN" altLang="en-US" dirty="0">
                <a:solidFill>
                  <a:schemeClr val="bg1"/>
                </a:solidFill>
                <a:latin typeface="YaHei Consolas Hybrid" panose="020B0509020204020204" pitchFamily="49" charset="-122"/>
                <a:ea typeface="YaHei Consolas Hybrid" panose="020B0509020204020204" pitchFamily="49" charset="-122"/>
              </a:rPr>
              <a:t>的编码比较如下：</a:t>
            </a:r>
          </a:p>
        </p:txBody>
      </p:sp>
    </p:spTree>
    <p:extLst>
      <p:ext uri="{BB962C8B-B14F-4D97-AF65-F5344CB8AC3E}">
        <p14:creationId xmlns:p14="http://schemas.microsoft.com/office/powerpoint/2010/main" val="1229978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390615" y="1377891"/>
            <a:ext cx="8078845" cy="5048076"/>
          </a:xfrm>
        </p:spPr>
        <p:txBody>
          <a:bodyPr rtlCol="0">
            <a:normAutofit/>
          </a:bodyPr>
          <a:lstStyle/>
          <a:p>
            <a:pPr rtl="0"/>
            <a:r>
              <a:rPr lang="en-US" altLang="zh-CN" sz="2000" dirty="0"/>
              <a:t>+ ASCII</a:t>
            </a:r>
            <a:r>
              <a:rPr lang="zh-CN" altLang="en-US" sz="2000" dirty="0"/>
              <a:t>码</a:t>
            </a:r>
          </a:p>
          <a:p>
            <a:pPr rtl="0"/>
            <a:r>
              <a:rPr lang="en-US" altLang="zh-CN" sz="2000" dirty="0"/>
              <a:t>+ base</a:t>
            </a:r>
            <a:r>
              <a:rPr lang="zh-CN" altLang="en-US" sz="2000" dirty="0"/>
              <a:t>编码</a:t>
            </a:r>
          </a:p>
          <a:p>
            <a:pPr rtl="0"/>
            <a:r>
              <a:rPr lang="en-US" altLang="zh-CN" sz="2000" dirty="0"/>
              <a:t>+ </a:t>
            </a:r>
            <a:r>
              <a:rPr lang="zh-CN" altLang="en-US" sz="2000" dirty="0"/>
              <a:t>霍夫曼编码</a:t>
            </a:r>
          </a:p>
          <a:p>
            <a:pPr rtl="0"/>
            <a:r>
              <a:rPr lang="en-US" altLang="zh-CN" sz="2000" dirty="0"/>
              <a:t>+ </a:t>
            </a:r>
            <a:r>
              <a:rPr lang="en-US" altLang="zh-CN" sz="2000" dirty="0" err="1"/>
              <a:t>XXencoding</a:t>
            </a:r>
            <a:endParaRPr lang="en-US" altLang="zh-CN" sz="2000" dirty="0"/>
          </a:p>
          <a:p>
            <a:pPr rtl="0"/>
            <a:r>
              <a:rPr lang="en-US" altLang="zh-CN" sz="2000" dirty="0"/>
              <a:t>+ URL</a:t>
            </a:r>
            <a:r>
              <a:rPr lang="zh-CN" altLang="en-US" sz="2000" dirty="0"/>
              <a:t>编码</a:t>
            </a:r>
          </a:p>
          <a:p>
            <a:pPr rtl="0"/>
            <a:r>
              <a:rPr lang="en-US" altLang="zh-CN" sz="2000" dirty="0"/>
              <a:t>+ Unicode</a:t>
            </a:r>
          </a:p>
          <a:p>
            <a:pPr rtl="0"/>
            <a:r>
              <a:rPr lang="en-US" altLang="zh-CN" sz="2000" dirty="0"/>
              <a:t>+ HTML</a:t>
            </a:r>
            <a:r>
              <a:rPr lang="zh-CN" altLang="en-US" sz="2000" dirty="0"/>
              <a:t>实体编码</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计算机相关的编码</a:t>
            </a:r>
            <a:endParaRPr lang="zh-cn" dirty="0"/>
          </a:p>
        </p:txBody>
      </p:sp>
    </p:spTree>
    <p:extLst>
      <p:ext uri="{BB962C8B-B14F-4D97-AF65-F5344CB8AC3E}">
        <p14:creationId xmlns:p14="http://schemas.microsoft.com/office/powerpoint/2010/main" val="330883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704428" y="1260445"/>
            <a:ext cx="6535271" cy="5048076"/>
          </a:xfrm>
        </p:spPr>
        <p:txBody>
          <a:bodyPr rtlCol="0">
            <a:normAutofit/>
          </a:bodyPr>
          <a:lstStyle/>
          <a:p>
            <a:pPr rtl="0"/>
            <a:r>
              <a:rPr lang="zh-CN" altLang="en-US" sz="2000" dirty="0"/>
              <a:t>二进制编码 </a:t>
            </a:r>
            <a:endParaRPr lang="en-US" altLang="zh-CN" sz="2000" dirty="0"/>
          </a:p>
          <a:p>
            <a:pPr marL="0" indent="0" rtl="0">
              <a:buNone/>
            </a:pPr>
            <a:r>
              <a:rPr lang="zh-CN" altLang="en-US" sz="2000" dirty="0"/>
              <a:t>将 </a:t>
            </a:r>
            <a:r>
              <a:rPr lang="en-US" altLang="zh-CN" sz="2000" dirty="0"/>
              <a:t>ascii </a:t>
            </a:r>
            <a:r>
              <a:rPr lang="zh-CN" altLang="en-US" sz="2000" dirty="0"/>
              <a:t>码对应的数字换成二进制表示形式。</a:t>
            </a:r>
          </a:p>
          <a:p>
            <a:pPr marL="0" indent="0" rtl="0">
              <a:buNone/>
            </a:pPr>
            <a:r>
              <a:rPr lang="zh-CN" altLang="en-US" sz="2000" dirty="0"/>
              <a:t>只有 </a:t>
            </a:r>
            <a:r>
              <a:rPr lang="en-US" altLang="zh-CN" sz="2000" dirty="0"/>
              <a:t>0 </a:t>
            </a:r>
            <a:r>
              <a:rPr lang="zh-CN" altLang="en-US" sz="2000" dirty="0"/>
              <a:t>和 </a:t>
            </a:r>
            <a:r>
              <a:rPr lang="en-US" altLang="zh-CN" sz="2000" dirty="0"/>
              <a:t>1</a:t>
            </a:r>
          </a:p>
          <a:p>
            <a:pPr marL="0" indent="0" rtl="0">
              <a:buNone/>
            </a:pPr>
            <a:r>
              <a:rPr lang="zh-CN" altLang="en-US" sz="2000" dirty="0"/>
              <a:t>不大于 </a:t>
            </a:r>
            <a:r>
              <a:rPr lang="en-US" altLang="zh-CN" sz="2000" dirty="0"/>
              <a:t>8 </a:t>
            </a:r>
            <a:r>
              <a:rPr lang="zh-CN" altLang="en-US" sz="2000" dirty="0"/>
              <a:t>位，一般</a:t>
            </a:r>
            <a:r>
              <a:rPr lang="en-US" altLang="zh-CN" sz="2000" dirty="0"/>
              <a:t>7</a:t>
            </a:r>
            <a:r>
              <a:rPr lang="zh-CN" altLang="en-US" sz="2000" dirty="0"/>
              <a:t>位也可以，因为可见字符到</a:t>
            </a:r>
            <a:r>
              <a:rPr lang="en-US" altLang="zh-CN" sz="2000" dirty="0"/>
              <a:t>127</a:t>
            </a:r>
            <a:r>
              <a:rPr lang="zh-CN" altLang="en-US" sz="2000" dirty="0"/>
              <a:t>。</a:t>
            </a:r>
            <a:endParaRPr lang="en-US" altLang="zh-CN" sz="2000" dirty="0"/>
          </a:p>
          <a:p>
            <a:pPr rtl="0"/>
            <a:r>
              <a:rPr lang="zh-CN" altLang="en-US" sz="2000" dirty="0"/>
              <a:t>十六进制编码 </a:t>
            </a:r>
            <a:endParaRPr lang="en-US" altLang="zh-CN" sz="2000" dirty="0"/>
          </a:p>
          <a:p>
            <a:pPr marL="0" indent="0" rtl="0">
              <a:buNone/>
            </a:pPr>
            <a:r>
              <a:rPr lang="zh-CN" altLang="en-US" sz="2000" dirty="0"/>
              <a:t>将 </a:t>
            </a:r>
            <a:r>
              <a:rPr lang="en-US" altLang="zh-CN" sz="2000" dirty="0"/>
              <a:t>ascii </a:t>
            </a:r>
            <a:r>
              <a:rPr lang="zh-CN" altLang="en-US" sz="2000" dirty="0"/>
              <a:t>码对应的数字换成十六进制表示形式。</a:t>
            </a:r>
          </a:p>
          <a:p>
            <a:pPr marL="0" indent="0" rtl="0">
              <a:buNone/>
            </a:pPr>
            <a:r>
              <a:rPr lang="en-US" altLang="zh-CN" sz="2000" dirty="0"/>
              <a:t>A-Z→41-5 A</a:t>
            </a:r>
          </a:p>
          <a:p>
            <a:pPr marL="0" indent="0" rtl="0">
              <a:buNone/>
            </a:pPr>
            <a:r>
              <a:rPr lang="en-US" altLang="zh-CN" sz="2000" dirty="0"/>
              <a:t>a-z→61-7 A</a:t>
            </a:r>
            <a:endParaRPr lang="zh-CN" altLang="en-US" sz="2000"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ASCII</a:t>
            </a:r>
            <a:r>
              <a:rPr lang="zh-CN" altLang="en-US" dirty="0"/>
              <a:t>码</a:t>
            </a:r>
            <a:endParaRPr lang="zh-cn" dirty="0"/>
          </a:p>
        </p:txBody>
      </p:sp>
      <p:pic>
        <p:nvPicPr>
          <p:cNvPr id="3" name="图片 2" descr="表格&#10;&#10;描述已自动生成">
            <a:extLst>
              <a:ext uri="{FF2B5EF4-FFF2-40B4-BE49-F238E27FC236}">
                <a16:creationId xmlns:a16="http://schemas.microsoft.com/office/drawing/2014/main" id="{2040D05A-28F5-449C-B856-6615CD1D4FC9}"/>
              </a:ext>
            </a:extLst>
          </p:cNvPr>
          <p:cNvPicPr>
            <a:picLocks noChangeAspect="1"/>
          </p:cNvPicPr>
          <p:nvPr/>
        </p:nvPicPr>
        <p:blipFill>
          <a:blip r:embed="rId3"/>
          <a:stretch>
            <a:fillRect/>
          </a:stretch>
        </p:blipFill>
        <p:spPr>
          <a:xfrm>
            <a:off x="7239699" y="693490"/>
            <a:ext cx="4613829" cy="5791200"/>
          </a:xfrm>
          <a:prstGeom prst="rect">
            <a:avLst/>
          </a:prstGeom>
        </p:spPr>
      </p:pic>
    </p:spTree>
    <p:extLst>
      <p:ext uri="{BB962C8B-B14F-4D97-AF65-F5344CB8AC3E}">
        <p14:creationId xmlns:p14="http://schemas.microsoft.com/office/powerpoint/2010/main" val="103424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45705" y="1176556"/>
            <a:ext cx="5587315" cy="5048076"/>
          </a:xfrm>
        </p:spPr>
        <p:txBody>
          <a:bodyPr rtlCol="0">
            <a:normAutofit lnSpcReduction="10000"/>
          </a:bodyPr>
          <a:lstStyle/>
          <a:p>
            <a:pPr rtl="0"/>
            <a:r>
              <a:rPr lang="en-US" altLang="zh-CN" sz="2000" dirty="0"/>
              <a:t>base xx </a:t>
            </a:r>
            <a:r>
              <a:rPr lang="zh-CN" altLang="en-US" sz="2000" dirty="0"/>
              <a:t>中的 </a:t>
            </a:r>
            <a:r>
              <a:rPr lang="en-US" altLang="zh-CN" sz="2000" dirty="0"/>
              <a:t>xx </a:t>
            </a:r>
            <a:r>
              <a:rPr lang="zh-CN" altLang="en-US" sz="2000" dirty="0"/>
              <a:t>表示的是采用多少个字符进行编码，比如说 </a:t>
            </a:r>
            <a:r>
              <a:rPr lang="en-US" altLang="zh-CN" sz="2000" dirty="0"/>
              <a:t>base64 </a:t>
            </a:r>
            <a:r>
              <a:rPr lang="zh-CN" altLang="en-US" sz="2000" dirty="0"/>
              <a:t>就是采用 </a:t>
            </a:r>
            <a:r>
              <a:rPr lang="en-US" altLang="zh-CN" sz="2000" dirty="0"/>
              <a:t>64 </a:t>
            </a:r>
            <a:r>
              <a:rPr lang="zh-CN" altLang="en-US" sz="2000" dirty="0"/>
              <a:t>个字符编码，由于 </a:t>
            </a:r>
            <a:r>
              <a:rPr lang="en-US" altLang="zh-CN" sz="2000" dirty="0"/>
              <a:t>2 </a:t>
            </a:r>
            <a:r>
              <a:rPr lang="zh-CN" altLang="en-US" sz="2000" dirty="0"/>
              <a:t>的 </a:t>
            </a:r>
            <a:r>
              <a:rPr lang="en-US" altLang="zh-CN" sz="2000" dirty="0"/>
              <a:t>6 </a:t>
            </a:r>
            <a:r>
              <a:rPr lang="zh-CN" altLang="en-US" sz="2000" dirty="0"/>
              <a:t>次方等于 </a:t>
            </a:r>
            <a:r>
              <a:rPr lang="en-US" altLang="zh-CN" sz="2000" dirty="0"/>
              <a:t>64</a:t>
            </a:r>
            <a:r>
              <a:rPr lang="zh-CN" altLang="en-US" sz="2000" dirty="0"/>
              <a:t>，所以每 </a:t>
            </a:r>
            <a:r>
              <a:rPr lang="en-US" altLang="zh-CN" sz="2000" dirty="0"/>
              <a:t>6 </a:t>
            </a:r>
            <a:r>
              <a:rPr lang="zh-CN" altLang="en-US" sz="2000" dirty="0"/>
              <a:t>个比特为一个单元，对应某个可打印字符。</a:t>
            </a:r>
            <a:r>
              <a:rPr lang="en-US" altLang="zh-CN" sz="2000" dirty="0"/>
              <a:t>3 </a:t>
            </a:r>
            <a:r>
              <a:rPr lang="zh-CN" altLang="en-US" sz="2000" dirty="0"/>
              <a:t>个字节就有 </a:t>
            </a:r>
            <a:r>
              <a:rPr lang="en-US" altLang="zh-CN" sz="2000" dirty="0"/>
              <a:t>24 </a:t>
            </a:r>
            <a:r>
              <a:rPr lang="zh-CN" altLang="en-US" sz="2000" dirty="0"/>
              <a:t>个比特，对应于 </a:t>
            </a:r>
            <a:r>
              <a:rPr lang="en-US" altLang="zh-CN" sz="2000" dirty="0"/>
              <a:t>4 </a:t>
            </a:r>
            <a:r>
              <a:rPr lang="zh-CN" altLang="en-US" sz="2000" dirty="0"/>
              <a:t>个 </a:t>
            </a:r>
            <a:r>
              <a:rPr lang="en-US" altLang="zh-CN" sz="2000" dirty="0"/>
              <a:t>Base64 </a:t>
            </a:r>
            <a:r>
              <a:rPr lang="zh-CN" altLang="en-US" sz="2000" dirty="0"/>
              <a:t>单元，即 </a:t>
            </a:r>
            <a:r>
              <a:rPr lang="en-US" altLang="zh-CN" sz="2000" dirty="0"/>
              <a:t>3 </a:t>
            </a:r>
            <a:r>
              <a:rPr lang="zh-CN" altLang="en-US" sz="2000" dirty="0"/>
              <a:t>个字节需要用 </a:t>
            </a:r>
            <a:r>
              <a:rPr lang="en-US" altLang="zh-CN" sz="2000" dirty="0"/>
              <a:t>4 </a:t>
            </a:r>
            <a:r>
              <a:rPr lang="zh-CN" altLang="en-US" sz="2000" dirty="0"/>
              <a:t>个可打印字符来表示。它可用来作为电子邮件的传输编码。在 </a:t>
            </a:r>
            <a:r>
              <a:rPr lang="en-US" altLang="zh-CN" sz="2000" dirty="0"/>
              <a:t>Base64 </a:t>
            </a:r>
            <a:r>
              <a:rPr lang="zh-CN" altLang="en-US" sz="2000" dirty="0"/>
              <a:t>中的可打印字符包括字母 </a:t>
            </a:r>
            <a:r>
              <a:rPr lang="en-US" altLang="zh-CN" sz="2000" dirty="0"/>
              <a:t>A-Z</a:t>
            </a:r>
            <a:r>
              <a:rPr lang="zh-CN" altLang="en-US" sz="2000" dirty="0"/>
              <a:t>、</a:t>
            </a:r>
            <a:r>
              <a:rPr lang="en-US" altLang="zh-CN" sz="2000" dirty="0"/>
              <a:t>a-z</a:t>
            </a:r>
            <a:r>
              <a:rPr lang="zh-CN" altLang="en-US" sz="2000" dirty="0"/>
              <a:t>、数字 </a:t>
            </a:r>
            <a:r>
              <a:rPr lang="en-US" altLang="zh-CN" sz="2000" dirty="0"/>
              <a:t>0-9</a:t>
            </a:r>
            <a:r>
              <a:rPr lang="zh-CN" altLang="en-US" sz="2000" dirty="0"/>
              <a:t>，这样共有 </a:t>
            </a:r>
            <a:r>
              <a:rPr lang="en-US" altLang="zh-CN" sz="2000" dirty="0"/>
              <a:t>62 </a:t>
            </a:r>
            <a:r>
              <a:rPr lang="zh-CN" altLang="en-US" sz="2000" dirty="0"/>
              <a:t>个字符，此外两个可打印符号在不同的系统中而不同（通常为 </a:t>
            </a:r>
            <a:r>
              <a:rPr lang="en-US" altLang="zh-CN" sz="2000" dirty="0"/>
              <a:t>+ /</a:t>
            </a:r>
            <a:r>
              <a:rPr lang="zh-CN" altLang="en-US" sz="2000" dirty="0"/>
              <a:t>）。</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Base</a:t>
            </a:r>
            <a:r>
              <a:rPr lang="zh-CN" altLang="en-US" dirty="0"/>
              <a:t>编码</a:t>
            </a:r>
            <a:endParaRPr lang="zh-cn" dirty="0"/>
          </a:p>
        </p:txBody>
      </p:sp>
      <p:pic>
        <p:nvPicPr>
          <p:cNvPr id="3" name="图片 2" descr="表格&#10;&#10;描述已自动生成">
            <a:extLst>
              <a:ext uri="{FF2B5EF4-FFF2-40B4-BE49-F238E27FC236}">
                <a16:creationId xmlns:a16="http://schemas.microsoft.com/office/drawing/2014/main" id="{9273F106-1E4F-4A3D-826B-50074340039C}"/>
              </a:ext>
            </a:extLst>
          </p:cNvPr>
          <p:cNvPicPr>
            <a:picLocks noChangeAspect="1"/>
          </p:cNvPicPr>
          <p:nvPr/>
        </p:nvPicPr>
        <p:blipFill>
          <a:blip r:embed="rId3"/>
          <a:stretch>
            <a:fillRect/>
          </a:stretch>
        </p:blipFill>
        <p:spPr>
          <a:xfrm>
            <a:off x="6764745" y="1333237"/>
            <a:ext cx="4781550" cy="4476750"/>
          </a:xfrm>
          <a:prstGeom prst="rect">
            <a:avLst/>
          </a:prstGeom>
        </p:spPr>
      </p:pic>
    </p:spTree>
    <p:extLst>
      <p:ext uri="{BB962C8B-B14F-4D97-AF65-F5344CB8AC3E}">
        <p14:creationId xmlns:p14="http://schemas.microsoft.com/office/powerpoint/2010/main" val="1303968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1836942" y="1363210"/>
            <a:ext cx="8078845" cy="5048076"/>
          </a:xfrm>
        </p:spPr>
        <p:txBody>
          <a:bodyPr rtlCol="0">
            <a:normAutofit fontScale="70000" lnSpcReduction="20000"/>
          </a:bodyPr>
          <a:lstStyle/>
          <a:p>
            <a:pPr rtl="0"/>
            <a:r>
              <a:rPr lang="zh-CN" altLang="en-US" sz="2000" dirty="0"/>
              <a:t>在计算机资料处理中，霍夫曼编码使用变长编码表对源符号（如文件中的一个字母）进行编码，其中变长编码表是通过一种评估来源符号出现概率的方法得到的，出现概率高的字母使用较短的编码，反之出现概率低的则使用较长的编码，这便使编码之后的字符串的平均长度、期望值降低，从而达到无损压缩数据的目的。</a:t>
            </a:r>
          </a:p>
          <a:p>
            <a:pPr rtl="0"/>
            <a:r>
              <a:rPr lang="zh-CN" altLang="en-US" sz="2000" dirty="0"/>
              <a:t>例如，在英文中，</a:t>
            </a:r>
            <a:r>
              <a:rPr lang="en-US" altLang="zh-CN" sz="2000" dirty="0"/>
              <a:t>e</a:t>
            </a:r>
            <a:r>
              <a:rPr lang="zh-CN" altLang="en-US" sz="2000" dirty="0"/>
              <a:t>的出现概率最高，而</a:t>
            </a:r>
            <a:r>
              <a:rPr lang="en-US" altLang="zh-CN" sz="2000" dirty="0"/>
              <a:t>z</a:t>
            </a:r>
            <a:r>
              <a:rPr lang="zh-CN" altLang="en-US" sz="2000" dirty="0"/>
              <a:t>的出现概率则最低。当利用霍夫曼编码对一篇英文进行压缩时，</a:t>
            </a:r>
            <a:r>
              <a:rPr lang="en-US" altLang="zh-CN" sz="2000" dirty="0"/>
              <a:t>e</a:t>
            </a:r>
            <a:r>
              <a:rPr lang="zh-CN" altLang="en-US" sz="2000" dirty="0"/>
              <a:t>极有可能用一个比特来表示，而</a:t>
            </a:r>
            <a:r>
              <a:rPr lang="en-US" altLang="zh-CN" sz="2000" dirty="0"/>
              <a:t>z</a:t>
            </a:r>
            <a:r>
              <a:rPr lang="zh-CN" altLang="en-US" sz="2000" dirty="0"/>
              <a:t>则可能花去</a:t>
            </a:r>
            <a:r>
              <a:rPr lang="en-US" altLang="zh-CN" sz="2000" dirty="0"/>
              <a:t>25</a:t>
            </a:r>
            <a:r>
              <a:rPr lang="zh-CN" altLang="en-US" sz="2000" dirty="0"/>
              <a:t>个比特（不是</a:t>
            </a:r>
            <a:r>
              <a:rPr lang="en-US" altLang="zh-CN" sz="2000" dirty="0"/>
              <a:t>26</a:t>
            </a:r>
            <a:r>
              <a:rPr lang="zh-CN" altLang="en-US" sz="2000" dirty="0"/>
              <a:t>）。用普通的表示方法时，每个英文字母均占用一个字节，即</a:t>
            </a:r>
            <a:r>
              <a:rPr lang="en-US" altLang="zh-CN" sz="2000" dirty="0"/>
              <a:t>8</a:t>
            </a:r>
            <a:r>
              <a:rPr lang="zh-CN" altLang="en-US" sz="2000" dirty="0"/>
              <a:t>个比特。二者相比，</a:t>
            </a:r>
            <a:r>
              <a:rPr lang="en-US" altLang="zh-CN" sz="2000" dirty="0"/>
              <a:t>e</a:t>
            </a:r>
            <a:r>
              <a:rPr lang="zh-CN" altLang="en-US" sz="2000" dirty="0"/>
              <a:t>使用了一般编码的</a:t>
            </a:r>
            <a:r>
              <a:rPr lang="en-US" altLang="zh-CN" sz="2000" dirty="0"/>
              <a:t>1/8</a:t>
            </a:r>
            <a:r>
              <a:rPr lang="zh-CN" altLang="en-US" sz="2000" dirty="0"/>
              <a:t>的长度，</a:t>
            </a:r>
            <a:r>
              <a:rPr lang="en-US" altLang="zh-CN" sz="2000" dirty="0"/>
              <a:t>z</a:t>
            </a:r>
            <a:r>
              <a:rPr lang="zh-CN" altLang="en-US" sz="2000" dirty="0"/>
              <a:t>则使用了</a:t>
            </a:r>
            <a:r>
              <a:rPr lang="en-US" altLang="zh-CN" sz="2000" dirty="0"/>
              <a:t>3</a:t>
            </a:r>
            <a:r>
              <a:rPr lang="zh-CN" altLang="en-US" sz="2000" dirty="0"/>
              <a:t>倍多。倘若我们能实现对于英文中各个字母出现概率的较准确的估算，就可以大幅度提高无损压缩的比例。</a:t>
            </a:r>
          </a:p>
          <a:p>
            <a:pPr rtl="0"/>
            <a:r>
              <a:rPr lang="zh-CN" altLang="en-US" sz="2000" dirty="0"/>
              <a:t>霍夫曼树又称最优二叉树，是一种带权路径长度最短的二叉树。所谓树的带权路径长度，就是树中所有的叶结点的权值乘上其到根结点的路径长度（若根结点为</a:t>
            </a:r>
            <a:r>
              <a:rPr lang="en-US" altLang="zh-CN" sz="2000" dirty="0"/>
              <a:t>0</a:t>
            </a:r>
            <a:r>
              <a:rPr lang="zh-CN" altLang="en-US" sz="2000" dirty="0"/>
              <a:t>层，叶结点到根结点的路径长度为叶结点的层数）。树的路径长度是从树根到每一结点的路径长度之和，记为</a:t>
            </a:r>
            <a:r>
              <a:rPr lang="en-US" altLang="zh-CN" sz="2000" dirty="0"/>
              <a:t>WPL=</a:t>
            </a:r>
            <a:r>
              <a:rPr lang="zh-CN" altLang="en-US" sz="2000" dirty="0"/>
              <a:t>（</a:t>
            </a:r>
            <a:r>
              <a:rPr lang="en-US" altLang="zh-CN" sz="2000" dirty="0"/>
              <a:t>W1*L1+W2*L2+W3*L3+...+</a:t>
            </a:r>
            <a:r>
              <a:rPr lang="en-US" altLang="zh-CN" sz="2000" dirty="0" err="1"/>
              <a:t>Wn</a:t>
            </a:r>
            <a:r>
              <a:rPr lang="en-US" altLang="zh-CN" sz="2000" dirty="0"/>
              <a:t>*Ln</a:t>
            </a:r>
            <a:r>
              <a:rPr lang="zh-CN" altLang="en-US" sz="2000" dirty="0"/>
              <a:t>），</a:t>
            </a:r>
            <a:r>
              <a:rPr lang="en-US" altLang="zh-CN" sz="2000" dirty="0"/>
              <a:t>N</a:t>
            </a:r>
            <a:r>
              <a:rPr lang="zh-CN" altLang="en-US" sz="2000" dirty="0"/>
              <a:t>个权值</a:t>
            </a:r>
            <a:r>
              <a:rPr lang="en-US" altLang="zh-CN" sz="2000" dirty="0"/>
              <a:t>Wi</a:t>
            </a:r>
            <a:r>
              <a:rPr lang="zh-CN" altLang="en-US" sz="2000" dirty="0"/>
              <a:t>（</a:t>
            </a:r>
            <a:r>
              <a:rPr lang="en-US" altLang="zh-CN" sz="2000" dirty="0" err="1"/>
              <a:t>i</a:t>
            </a:r>
            <a:r>
              <a:rPr lang="en-US" altLang="zh-CN" sz="2000" dirty="0"/>
              <a:t>=1,2,...n</a:t>
            </a:r>
            <a:r>
              <a:rPr lang="zh-CN" altLang="en-US" sz="2000" dirty="0"/>
              <a:t>）构成一棵有</a:t>
            </a:r>
            <a:r>
              <a:rPr lang="en-US" altLang="zh-CN" sz="2000" dirty="0"/>
              <a:t>N</a:t>
            </a:r>
            <a:r>
              <a:rPr lang="zh-CN" altLang="en-US" sz="2000" dirty="0"/>
              <a:t>个叶结点的二叉树，相应的叶结点的路径长度为</a:t>
            </a:r>
            <a:r>
              <a:rPr lang="en-US" altLang="zh-CN" sz="2000" dirty="0"/>
              <a:t>Li</a:t>
            </a:r>
            <a:r>
              <a:rPr lang="zh-CN" altLang="en-US" sz="2000" dirty="0"/>
              <a:t>（</a:t>
            </a:r>
            <a:r>
              <a:rPr lang="en-US" altLang="zh-CN" sz="2000" dirty="0" err="1"/>
              <a:t>i</a:t>
            </a:r>
            <a:r>
              <a:rPr lang="en-US" altLang="zh-CN" sz="2000" dirty="0"/>
              <a:t>=1,2,...n</a:t>
            </a:r>
            <a:r>
              <a:rPr lang="zh-CN" altLang="en-US" sz="2000" dirty="0"/>
              <a:t>）。</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霍夫曼编码</a:t>
            </a:r>
            <a:endParaRPr lang="zh-cn" dirty="0"/>
          </a:p>
        </p:txBody>
      </p:sp>
    </p:spTree>
    <p:extLst>
      <p:ext uri="{BB962C8B-B14F-4D97-AF65-F5344CB8AC3E}">
        <p14:creationId xmlns:p14="http://schemas.microsoft.com/office/powerpoint/2010/main" val="171371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图示&#10;&#10;描述已自动生成">
            <a:extLst>
              <a:ext uri="{FF2B5EF4-FFF2-40B4-BE49-F238E27FC236}">
                <a16:creationId xmlns:a16="http://schemas.microsoft.com/office/drawing/2014/main" id="{D33141F4-C569-414F-A3F9-9D6E2D9783CE}"/>
              </a:ext>
            </a:extLst>
          </p:cNvPr>
          <p:cNvPicPr>
            <a:picLocks noChangeAspect="1"/>
          </p:cNvPicPr>
          <p:nvPr/>
        </p:nvPicPr>
        <p:blipFill>
          <a:blip r:embed="rId2"/>
          <a:stretch>
            <a:fillRect/>
          </a:stretch>
        </p:blipFill>
        <p:spPr>
          <a:xfrm>
            <a:off x="2366538" y="1660848"/>
            <a:ext cx="7076042" cy="4918044"/>
          </a:xfrm>
          <a:prstGeom prst="rect">
            <a:avLst/>
          </a:prstGeom>
        </p:spPr>
      </p:pic>
      <p:pic>
        <p:nvPicPr>
          <p:cNvPr id="11" name="图片 10" descr="手机屏幕截图&#10;&#10;中度可信度描述已自动生成">
            <a:extLst>
              <a:ext uri="{FF2B5EF4-FFF2-40B4-BE49-F238E27FC236}">
                <a16:creationId xmlns:a16="http://schemas.microsoft.com/office/drawing/2014/main" id="{38247BAA-B916-43D1-8C66-97BA9C6B1CE1}"/>
              </a:ext>
            </a:extLst>
          </p:cNvPr>
          <p:cNvPicPr>
            <a:picLocks noChangeAspect="1"/>
          </p:cNvPicPr>
          <p:nvPr/>
        </p:nvPicPr>
        <p:blipFill>
          <a:blip r:embed="rId3"/>
          <a:stretch>
            <a:fillRect/>
          </a:stretch>
        </p:blipFill>
        <p:spPr>
          <a:xfrm>
            <a:off x="2366538" y="0"/>
            <a:ext cx="7076042" cy="1139146"/>
          </a:xfrm>
          <a:prstGeom prst="rect">
            <a:avLst/>
          </a:prstGeom>
        </p:spPr>
      </p:pic>
    </p:spTree>
    <p:extLst>
      <p:ext uri="{BB962C8B-B14F-4D97-AF65-F5344CB8AC3E}">
        <p14:creationId xmlns:p14="http://schemas.microsoft.com/office/powerpoint/2010/main" val="560555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712816" y="1371599"/>
            <a:ext cx="8078845" cy="5048076"/>
          </a:xfrm>
        </p:spPr>
        <p:txBody>
          <a:bodyPr rtlCol="0">
            <a:normAutofit/>
          </a:bodyPr>
          <a:lstStyle/>
          <a:p>
            <a:pPr rtl="0"/>
            <a:r>
              <a:rPr lang="en-US" altLang="zh-CN" sz="2000" dirty="0" err="1"/>
              <a:t>XXencode</a:t>
            </a:r>
            <a:r>
              <a:rPr lang="en-US" altLang="zh-CN" sz="2000" dirty="0"/>
              <a:t> </a:t>
            </a:r>
            <a:r>
              <a:rPr lang="zh-CN" altLang="en-US" sz="2000" dirty="0"/>
              <a:t>将输入文本以每三个字节为单位进行编码。如果最后剩下的资料少于三个字节，不够的部份用零补齐。这三个字节共有 </a:t>
            </a:r>
            <a:r>
              <a:rPr lang="en-US" altLang="zh-CN" sz="2000" dirty="0"/>
              <a:t>24 </a:t>
            </a:r>
            <a:r>
              <a:rPr lang="zh-CN" altLang="en-US" sz="2000" dirty="0"/>
              <a:t>个 </a:t>
            </a:r>
            <a:r>
              <a:rPr lang="en-US" altLang="zh-CN" sz="2000" dirty="0"/>
              <a:t>Bit</a:t>
            </a:r>
            <a:r>
              <a:rPr lang="zh-CN" altLang="en-US" sz="2000" dirty="0"/>
              <a:t>，以 </a:t>
            </a:r>
            <a:r>
              <a:rPr lang="en-US" altLang="zh-CN" sz="2000" dirty="0"/>
              <a:t>6bit </a:t>
            </a:r>
            <a:r>
              <a:rPr lang="zh-CN" altLang="en-US" sz="2000" dirty="0"/>
              <a:t>为单位分为 </a:t>
            </a:r>
            <a:r>
              <a:rPr lang="en-US" altLang="zh-CN" sz="2000" dirty="0"/>
              <a:t>4 </a:t>
            </a:r>
            <a:r>
              <a:rPr lang="zh-CN" altLang="en-US" sz="2000" dirty="0"/>
              <a:t>个组，每个组以十进制来表示所出现的数值只会落在 </a:t>
            </a:r>
            <a:r>
              <a:rPr lang="en-US" altLang="zh-CN" sz="2000" dirty="0"/>
              <a:t>0 </a:t>
            </a:r>
            <a:r>
              <a:rPr lang="zh-CN" altLang="en-US" sz="2000" dirty="0"/>
              <a:t>到 </a:t>
            </a:r>
            <a:r>
              <a:rPr lang="en-US" altLang="zh-CN" sz="2000" dirty="0"/>
              <a:t>63 </a:t>
            </a:r>
            <a:r>
              <a:rPr lang="zh-CN" altLang="en-US" sz="2000" dirty="0"/>
              <a:t>之间。以所对应值的位置字符代替。</a:t>
            </a:r>
            <a:endParaRPr lang="en-US" altLang="zh-CN" sz="2000" dirty="0"/>
          </a:p>
          <a:p>
            <a:pPr rtl="0"/>
            <a:r>
              <a:rPr lang="zh-CN" altLang="en-US" sz="2000" dirty="0"/>
              <a:t>只有数字，大小写字母</a:t>
            </a:r>
          </a:p>
          <a:p>
            <a:pPr rtl="0"/>
            <a:r>
              <a:rPr lang="en-US" altLang="zh-CN" sz="2000" dirty="0"/>
              <a:t>+ </a:t>
            </a:r>
            <a:r>
              <a:rPr lang="zh-CN" altLang="en-US" sz="2000" dirty="0"/>
              <a:t>号，</a:t>
            </a:r>
            <a:r>
              <a:rPr lang="en-US" altLang="zh-CN" sz="2000" dirty="0"/>
              <a:t>- </a:t>
            </a:r>
            <a:r>
              <a:rPr lang="zh-CN" altLang="en-US" sz="2000" dirty="0"/>
              <a:t>号。</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err="1"/>
              <a:t>XXencoding</a:t>
            </a:r>
            <a:endParaRPr lang="zh-cn" dirty="0"/>
          </a:p>
        </p:txBody>
      </p:sp>
      <p:pic>
        <p:nvPicPr>
          <p:cNvPr id="3" name="图片 2" descr="图片包含 图表&#10;&#10;描述已自动生成">
            <a:extLst>
              <a:ext uri="{FF2B5EF4-FFF2-40B4-BE49-F238E27FC236}">
                <a16:creationId xmlns:a16="http://schemas.microsoft.com/office/drawing/2014/main" id="{9730180B-4BA7-4050-8B5A-3694AB06B474}"/>
              </a:ext>
            </a:extLst>
          </p:cNvPr>
          <p:cNvPicPr>
            <a:picLocks noChangeAspect="1"/>
          </p:cNvPicPr>
          <p:nvPr/>
        </p:nvPicPr>
        <p:blipFill>
          <a:blip r:embed="rId3"/>
          <a:stretch>
            <a:fillRect/>
          </a:stretch>
        </p:blipFill>
        <p:spPr>
          <a:xfrm>
            <a:off x="4349565" y="3564929"/>
            <a:ext cx="7246073" cy="1191630"/>
          </a:xfrm>
          <a:prstGeom prst="rect">
            <a:avLst/>
          </a:prstGeom>
        </p:spPr>
      </p:pic>
      <p:sp>
        <p:nvSpPr>
          <p:cNvPr id="4" name="文本框 3">
            <a:extLst>
              <a:ext uri="{FF2B5EF4-FFF2-40B4-BE49-F238E27FC236}">
                <a16:creationId xmlns:a16="http://schemas.microsoft.com/office/drawing/2014/main" id="{4BBAFB0A-65E3-4893-93FF-4CC09C80C014}"/>
              </a:ext>
            </a:extLst>
          </p:cNvPr>
          <p:cNvSpPr txBox="1"/>
          <p:nvPr/>
        </p:nvSpPr>
        <p:spPr>
          <a:xfrm>
            <a:off x="4911626" y="5000184"/>
            <a:ext cx="5213885" cy="1477328"/>
          </a:xfrm>
          <a:prstGeom prst="rect">
            <a:avLst/>
          </a:prstGeom>
          <a:noFill/>
        </p:spPr>
        <p:txBody>
          <a:bodyPr wrap="square" rtlCol="0">
            <a:spAutoFit/>
          </a:bodyPr>
          <a:lstStyle/>
          <a:p>
            <a:r>
              <a:rPr lang="zh-CN" altLang="en-US" dirty="0">
                <a:solidFill>
                  <a:schemeClr val="bg1"/>
                </a:solidFill>
              </a:rPr>
              <a:t>密文每一行最前面的字符其对应的值为该行密文解密后的明文长度，每行密文最多为</a:t>
            </a:r>
            <a:r>
              <a:rPr lang="en-US" altLang="zh-CN" dirty="0">
                <a:solidFill>
                  <a:schemeClr val="bg1"/>
                </a:solidFill>
              </a:rPr>
              <a:t>60</a:t>
            </a:r>
            <a:r>
              <a:rPr lang="zh-CN" altLang="en-US" dirty="0">
                <a:solidFill>
                  <a:schemeClr val="bg1"/>
                </a:solidFill>
              </a:rPr>
              <a:t>位，带行首字符为</a:t>
            </a:r>
            <a:r>
              <a:rPr lang="en-US" altLang="zh-CN" dirty="0">
                <a:solidFill>
                  <a:schemeClr val="bg1"/>
                </a:solidFill>
              </a:rPr>
              <a:t>61</a:t>
            </a:r>
            <a:r>
              <a:rPr lang="zh-CN" altLang="en-US" dirty="0">
                <a:solidFill>
                  <a:schemeClr val="bg1"/>
                </a:solidFill>
              </a:rPr>
              <a:t>位，例如：</a:t>
            </a:r>
            <a:endParaRPr lang="en-US" altLang="zh-CN" dirty="0">
              <a:solidFill>
                <a:schemeClr val="bg1"/>
              </a:solidFill>
            </a:endParaRPr>
          </a:p>
          <a:p>
            <a:r>
              <a:rPr lang="en-US" altLang="zh-CN" dirty="0">
                <a:solidFill>
                  <a:schemeClr val="bg1"/>
                </a:solidFill>
              </a:rPr>
              <a:t>cat</a:t>
            </a:r>
          </a:p>
          <a:p>
            <a:r>
              <a:rPr lang="en-US" altLang="zh-CN" dirty="0">
                <a:solidFill>
                  <a:schemeClr val="bg1"/>
                </a:solidFill>
              </a:rPr>
              <a:t>1Mq3o</a:t>
            </a:r>
            <a:endParaRPr lang="zh-CN" altLang="en-US" dirty="0">
              <a:solidFill>
                <a:schemeClr val="bg1"/>
              </a:solidFill>
            </a:endParaRPr>
          </a:p>
        </p:txBody>
      </p:sp>
    </p:spTree>
    <p:extLst>
      <p:ext uri="{BB962C8B-B14F-4D97-AF65-F5344CB8AC3E}">
        <p14:creationId xmlns:p14="http://schemas.microsoft.com/office/powerpoint/2010/main" val="63575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189280" y="1377891"/>
            <a:ext cx="8078845" cy="5048076"/>
          </a:xfrm>
        </p:spPr>
        <p:txBody>
          <a:bodyPr rtlCol="0">
            <a:normAutofit/>
          </a:bodyPr>
          <a:lstStyle/>
          <a:p>
            <a:pPr rtl="0"/>
            <a:r>
              <a:rPr lang="zh-CN" altLang="en-US" sz="2000" dirty="0"/>
              <a:t>就是将明文数据的十六进制形式按字节切割，每字节前加一个</a:t>
            </a:r>
            <a:r>
              <a:rPr lang="en-US" altLang="zh-CN" sz="2000" dirty="0"/>
              <a:t>%</a:t>
            </a:r>
          </a:p>
          <a:p>
            <a:pPr rtl="0"/>
            <a:r>
              <a:rPr lang="en-US" altLang="zh-CN" sz="2000" dirty="0"/>
              <a:t>%</a:t>
            </a:r>
            <a:r>
              <a:rPr lang="zh-CN" altLang="en-US" sz="2000" dirty="0"/>
              <a:t>后若跟有两位十六进制数字，则将其解析</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URL</a:t>
            </a:r>
            <a:r>
              <a:rPr lang="zh-CN" altLang="en-US" dirty="0"/>
              <a:t>编码</a:t>
            </a:r>
            <a:endParaRPr lang="zh-cn" dirty="0"/>
          </a:p>
        </p:txBody>
      </p:sp>
    </p:spTree>
    <p:extLst>
      <p:ext uri="{BB962C8B-B14F-4D97-AF65-F5344CB8AC3E}">
        <p14:creationId xmlns:p14="http://schemas.microsoft.com/office/powerpoint/2010/main" val="4230426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5653481" y="2373294"/>
            <a:ext cx="5529044" cy="2474774"/>
          </a:xfrm>
        </p:spPr>
        <p:txBody>
          <a:bodyPr rtlCol="0">
            <a:normAutofit/>
          </a:bodyPr>
          <a:lstStyle/>
          <a:p>
            <a:pPr rtl="0"/>
            <a:r>
              <a:rPr lang="zh-CN" altLang="en-US" dirty="0"/>
              <a:t>网络信息搜集</a:t>
            </a:r>
            <a:endParaRPr lang="en-US" altLang="zh-CN" dirty="0"/>
          </a:p>
          <a:p>
            <a:pPr rtl="0"/>
            <a:r>
              <a:rPr lang="zh-CN" altLang="en-US" dirty="0"/>
              <a:t>基本搜索技巧</a:t>
            </a:r>
            <a:endParaRPr lang="en-US" altLang="zh-CN" dirty="0"/>
          </a:p>
          <a:p>
            <a:pPr rtl="0"/>
            <a:r>
              <a:rPr lang="zh-CN" altLang="en-US" dirty="0"/>
              <a:t>地图和街景搜索</a:t>
            </a:r>
            <a:endParaRPr lang="en-US" altLang="zh-CN" dirty="0"/>
          </a:p>
          <a:p>
            <a:pPr rtl="0"/>
            <a:endParaRPr 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3524075" cy="1927810"/>
          </a:xfrm>
        </p:spPr>
        <p:txBody>
          <a:bodyPr rtlCol="0"/>
          <a:lstStyle/>
          <a:p>
            <a:pPr rtl="0"/>
            <a:r>
              <a:rPr lang="zh-CN" altLang="en-US" sz="6000" dirty="0"/>
              <a:t>信息搜集</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9536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214446" y="1520504"/>
            <a:ext cx="8078845" cy="5048076"/>
          </a:xfrm>
        </p:spPr>
        <p:txBody>
          <a:bodyPr rtlCol="0">
            <a:normAutofit/>
          </a:bodyPr>
          <a:lstStyle/>
          <a:p>
            <a:pPr rtl="0"/>
            <a:r>
              <a:rPr lang="zh-CN" altLang="en-US" sz="2000" dirty="0"/>
              <a:t>和</a:t>
            </a:r>
            <a:r>
              <a:rPr lang="en-US" altLang="zh-CN" sz="2000" dirty="0" err="1"/>
              <a:t>url</a:t>
            </a:r>
            <a:r>
              <a:rPr lang="zh-CN" altLang="en-US" sz="2000" dirty="0"/>
              <a:t>类似，也是基于数字形式对信息进行编码</a:t>
            </a:r>
            <a:endParaRPr lang="en-US" altLang="zh-CN" sz="2000" dirty="0"/>
          </a:p>
          <a:p>
            <a:pPr rtl="0"/>
            <a:r>
              <a:rPr lang="zh-CN" altLang="en-US" sz="2000" dirty="0"/>
              <a:t>源文本： </a:t>
            </a:r>
            <a:r>
              <a:rPr lang="en-US" altLang="zh-CN" sz="2000" dirty="0"/>
              <a:t>The</a:t>
            </a:r>
          </a:p>
          <a:p>
            <a:pPr rtl="0"/>
            <a:r>
              <a:rPr lang="en-US" altLang="zh-CN" sz="2000" dirty="0"/>
              <a:t>&amp;#x [Hex]: &amp;#x0054;&amp;#x0068;&amp;#x0065;</a:t>
            </a:r>
          </a:p>
          <a:p>
            <a:pPr rtl="0"/>
            <a:r>
              <a:rPr lang="en-US" altLang="zh-CN" sz="2000" dirty="0"/>
              <a:t>&amp;# [Decimal]: &amp;#00084;&amp;#00104;&amp;#00101;</a:t>
            </a:r>
          </a:p>
          <a:p>
            <a:pPr rtl="0"/>
            <a:r>
              <a:rPr lang="en-US" altLang="zh-CN" sz="2000" dirty="0"/>
              <a:t>\U [Hex]: \U0054\U0068\U0065</a:t>
            </a:r>
          </a:p>
          <a:p>
            <a:pPr rtl="0"/>
            <a:r>
              <a:rPr lang="en-US" altLang="zh-CN" sz="2000" dirty="0"/>
              <a:t>\U+ [Hex]: \U+0054\U+0068\U+0065</a:t>
            </a:r>
            <a:endParaRPr lang="zh-CN" altLang="en-US" sz="2000"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Unicode</a:t>
            </a:r>
            <a:endParaRPr lang="zh-cn" dirty="0"/>
          </a:p>
        </p:txBody>
      </p:sp>
    </p:spTree>
    <p:extLst>
      <p:ext uri="{BB962C8B-B14F-4D97-AF65-F5344CB8AC3E}">
        <p14:creationId xmlns:p14="http://schemas.microsoft.com/office/powerpoint/2010/main" val="2179015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descr="表格&#10;&#10;描述已自动生成">
            <a:extLst>
              <a:ext uri="{FF2B5EF4-FFF2-40B4-BE49-F238E27FC236}">
                <a16:creationId xmlns:a16="http://schemas.microsoft.com/office/drawing/2014/main" id="{9B843309-8C1F-44FA-A190-72DC4AF540C7}"/>
              </a:ext>
            </a:extLst>
          </p:cNvPr>
          <p:cNvPicPr>
            <a:picLocks noGrp="1" noChangeAspect="1"/>
          </p:cNvPicPr>
          <p:nvPr>
            <p:ph idx="4294967295"/>
          </p:nvPr>
        </p:nvPicPr>
        <p:blipFill>
          <a:blip r:embed="rId3"/>
          <a:stretch>
            <a:fillRect/>
          </a:stretch>
        </p:blipFill>
        <p:spPr>
          <a:xfrm>
            <a:off x="3156996" y="1045900"/>
            <a:ext cx="5870076" cy="5513255"/>
          </a:xfrm>
        </p:spPr>
      </p:pic>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HTML</a:t>
            </a:r>
            <a:r>
              <a:rPr lang="zh-CN" altLang="en-US" dirty="0"/>
              <a:t>实体编码</a:t>
            </a:r>
            <a:endParaRPr lang="zh-cn" dirty="0"/>
          </a:p>
        </p:txBody>
      </p:sp>
    </p:spTree>
    <p:extLst>
      <p:ext uri="{BB962C8B-B14F-4D97-AF65-F5344CB8AC3E}">
        <p14:creationId xmlns:p14="http://schemas.microsoft.com/office/powerpoint/2010/main" val="3366617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现实世界常用的编码</a:t>
            </a:r>
            <a:endParaRPr lang="zh-cn" dirty="0"/>
          </a:p>
        </p:txBody>
      </p:sp>
      <p:pic>
        <p:nvPicPr>
          <p:cNvPr id="3" name="内容占位符 2" descr="图片包含 游戏机, 音乐, 钢琴&#10;&#10;描述已自动生成">
            <a:extLst>
              <a:ext uri="{FF2B5EF4-FFF2-40B4-BE49-F238E27FC236}">
                <a16:creationId xmlns:a16="http://schemas.microsoft.com/office/drawing/2014/main" id="{700F8ECC-7327-4D34-8ED0-807A3A518A58}"/>
              </a:ext>
            </a:extLst>
          </p:cNvPr>
          <p:cNvPicPr>
            <a:picLocks noGrp="1" noChangeAspect="1"/>
          </p:cNvPicPr>
          <p:nvPr>
            <p:ph sz="half" idx="4294967295"/>
          </p:nvPr>
        </p:nvPicPr>
        <p:blipFill>
          <a:blip r:embed="rId3"/>
          <a:stretch>
            <a:fillRect/>
          </a:stretch>
        </p:blipFill>
        <p:spPr>
          <a:xfrm rot="5400000">
            <a:off x="261592" y="3650425"/>
            <a:ext cx="2907215" cy="1049322"/>
          </a:xfrm>
        </p:spPr>
      </p:pic>
      <p:sp>
        <p:nvSpPr>
          <p:cNvPr id="15" name="文本占位符 14">
            <a:extLst>
              <a:ext uri="{FF2B5EF4-FFF2-40B4-BE49-F238E27FC236}">
                <a16:creationId xmlns:a16="http://schemas.microsoft.com/office/drawing/2014/main" id="{919ADAFC-DC1D-4249-B968-F885B35940C9}"/>
              </a:ext>
            </a:extLst>
          </p:cNvPr>
          <p:cNvSpPr>
            <a:spLocks noGrp="1"/>
          </p:cNvSpPr>
          <p:nvPr>
            <p:ph type="body" idx="1"/>
          </p:nvPr>
        </p:nvSpPr>
        <p:spPr>
          <a:xfrm>
            <a:off x="1098259" y="1790855"/>
            <a:ext cx="1368103" cy="583800"/>
          </a:xfrm>
        </p:spPr>
        <p:txBody>
          <a:bodyPr rtlCol="0">
            <a:noAutofit/>
          </a:bodyPr>
          <a:lstStyle/>
          <a:p>
            <a:pPr rtl="0"/>
            <a:r>
              <a:rPr lang="zh-CN" altLang="en-US" sz="2400" dirty="0">
                <a:solidFill>
                  <a:schemeClr val="bg1"/>
                </a:solidFill>
              </a:rPr>
              <a:t>条形码</a:t>
            </a:r>
            <a:endParaRPr lang="zh-cn" sz="2400" dirty="0">
              <a:solidFill>
                <a:schemeClr val="bg1"/>
              </a:solidFill>
            </a:endParaRPr>
          </a:p>
        </p:txBody>
      </p:sp>
      <p:pic>
        <p:nvPicPr>
          <p:cNvPr id="5" name="内容占位符 4" descr="QR 代码&#10;&#10;描述已自动生成">
            <a:extLst>
              <a:ext uri="{FF2B5EF4-FFF2-40B4-BE49-F238E27FC236}">
                <a16:creationId xmlns:a16="http://schemas.microsoft.com/office/drawing/2014/main" id="{57D06F8D-0BA2-4195-BD27-8BB5A5BADF09}"/>
              </a:ext>
            </a:extLst>
          </p:cNvPr>
          <p:cNvPicPr>
            <a:picLocks noGrp="1" noChangeAspect="1"/>
          </p:cNvPicPr>
          <p:nvPr>
            <p:ph sz="half" idx="4294967295"/>
          </p:nvPr>
        </p:nvPicPr>
        <p:blipFill>
          <a:blip r:embed="rId4"/>
          <a:stretch>
            <a:fillRect/>
          </a:stretch>
        </p:blipFill>
        <p:spPr>
          <a:xfrm>
            <a:off x="4485392" y="2906319"/>
            <a:ext cx="2214580" cy="2273300"/>
          </a:xfrm>
        </p:spPr>
      </p:pic>
      <p:sp>
        <p:nvSpPr>
          <p:cNvPr id="28" name="文本占位符 27">
            <a:extLst>
              <a:ext uri="{FF2B5EF4-FFF2-40B4-BE49-F238E27FC236}">
                <a16:creationId xmlns:a16="http://schemas.microsoft.com/office/drawing/2014/main" id="{81ECBBB6-1140-7745-B57A-8FE68E837E23}"/>
              </a:ext>
            </a:extLst>
          </p:cNvPr>
          <p:cNvSpPr>
            <a:spLocks noGrp="1"/>
          </p:cNvSpPr>
          <p:nvPr>
            <p:ph type="body" idx="11"/>
          </p:nvPr>
        </p:nvSpPr>
        <p:spPr>
          <a:xfrm>
            <a:off x="4963981" y="1731187"/>
            <a:ext cx="1305240" cy="703135"/>
          </a:xfrm>
        </p:spPr>
        <p:txBody>
          <a:bodyPr rtlCol="0">
            <a:normAutofit/>
          </a:bodyPr>
          <a:lstStyle/>
          <a:p>
            <a:pPr rtl="0"/>
            <a:r>
              <a:rPr lang="zh-CN" altLang="en-US" sz="2400" dirty="0">
                <a:solidFill>
                  <a:schemeClr val="bg1"/>
                </a:solidFill>
              </a:rPr>
              <a:t>二维码</a:t>
            </a:r>
            <a:endParaRPr lang="zh-cn" sz="2400" dirty="0">
              <a:solidFill>
                <a:schemeClr val="bg1"/>
              </a:solidFill>
            </a:endParaRPr>
          </a:p>
        </p:txBody>
      </p:sp>
      <p:sp>
        <p:nvSpPr>
          <p:cNvPr id="11" name="文本占位符 27">
            <a:extLst>
              <a:ext uri="{FF2B5EF4-FFF2-40B4-BE49-F238E27FC236}">
                <a16:creationId xmlns:a16="http://schemas.microsoft.com/office/drawing/2014/main" id="{4257CDE3-EB38-4864-9C4F-56D0D36130AF}"/>
              </a:ext>
            </a:extLst>
          </p:cNvPr>
          <p:cNvSpPr txBox="1">
            <a:spLocks/>
          </p:cNvSpPr>
          <p:nvPr/>
        </p:nvSpPr>
        <p:spPr>
          <a:xfrm>
            <a:off x="8766840" y="1731186"/>
            <a:ext cx="1305240" cy="703135"/>
          </a:xfrm>
          <a:prstGeom prst="rect">
            <a:avLst/>
          </a:prstGeom>
          <a:noFill/>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1800" b="1" i="0" kern="1200" cap="all" spc="150" baseline="0">
                <a:solidFill>
                  <a:schemeClr val="accent1"/>
                </a:solidFill>
                <a:latin typeface="SimSun" panose="02010600030101010101" pitchFamily="2" charset="-122"/>
                <a:ea typeface="SimSun" panose="02010600030101010101" pitchFamily="2" charset="-122"/>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2400" dirty="0">
                <a:solidFill>
                  <a:schemeClr val="bg1"/>
                </a:solidFill>
              </a:rPr>
              <a:t>汉信码</a:t>
            </a:r>
            <a:endParaRPr lang="zh-cn" sz="2400" dirty="0">
              <a:solidFill>
                <a:schemeClr val="bg1"/>
              </a:solidFill>
            </a:endParaRPr>
          </a:p>
        </p:txBody>
      </p:sp>
      <p:pic>
        <p:nvPicPr>
          <p:cNvPr id="12" name="内容占位符 4">
            <a:extLst>
              <a:ext uri="{FF2B5EF4-FFF2-40B4-BE49-F238E27FC236}">
                <a16:creationId xmlns:a16="http://schemas.microsoft.com/office/drawing/2014/main" id="{FA541E44-A287-4B2A-96CC-F363D3283D81}"/>
              </a:ext>
            </a:extLst>
          </p:cNvPr>
          <p:cNvPicPr>
            <a:picLocks noChangeAspect="1"/>
          </p:cNvPicPr>
          <p:nvPr/>
        </p:nvPicPr>
        <p:blipFill rotWithShape="1">
          <a:blip r:embed="rId5"/>
          <a:srcRect l="37183" t="14753" r="34785" b="27038"/>
          <a:stretch/>
        </p:blipFill>
        <p:spPr>
          <a:xfrm>
            <a:off x="8135500" y="2906319"/>
            <a:ext cx="2403536" cy="2722375"/>
          </a:xfrm>
          <a:prstGeom prst="rect">
            <a:avLst/>
          </a:prstGeom>
        </p:spPr>
      </p:pic>
    </p:spTree>
    <p:extLst>
      <p:ext uri="{BB962C8B-B14F-4D97-AF65-F5344CB8AC3E}">
        <p14:creationId xmlns:p14="http://schemas.microsoft.com/office/powerpoint/2010/main" val="421065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条形码</a:t>
            </a:r>
            <a:endParaRPr lang="zh-cn" dirty="0"/>
          </a:p>
        </p:txBody>
      </p:sp>
      <p:pic>
        <p:nvPicPr>
          <p:cNvPr id="3" name="内容占位符 2" descr="图片包含 游戏机, 音乐, 钢琴&#10;&#10;描述已自动生成">
            <a:extLst>
              <a:ext uri="{FF2B5EF4-FFF2-40B4-BE49-F238E27FC236}">
                <a16:creationId xmlns:a16="http://schemas.microsoft.com/office/drawing/2014/main" id="{700F8ECC-7327-4D34-8ED0-807A3A518A58}"/>
              </a:ext>
            </a:extLst>
          </p:cNvPr>
          <p:cNvPicPr>
            <a:picLocks noGrp="1" noChangeAspect="1"/>
          </p:cNvPicPr>
          <p:nvPr>
            <p:ph sz="half" idx="4294967295"/>
          </p:nvPr>
        </p:nvPicPr>
        <p:blipFill>
          <a:blip r:embed="rId3"/>
          <a:stretch>
            <a:fillRect/>
          </a:stretch>
        </p:blipFill>
        <p:spPr>
          <a:xfrm>
            <a:off x="4363810" y="982028"/>
            <a:ext cx="2907215" cy="1049322"/>
          </a:xfrm>
        </p:spPr>
      </p:pic>
      <p:sp>
        <p:nvSpPr>
          <p:cNvPr id="15" name="文本占位符 14">
            <a:extLst>
              <a:ext uri="{FF2B5EF4-FFF2-40B4-BE49-F238E27FC236}">
                <a16:creationId xmlns:a16="http://schemas.microsoft.com/office/drawing/2014/main" id="{919ADAFC-DC1D-4249-B968-F885B35940C9}"/>
              </a:ext>
            </a:extLst>
          </p:cNvPr>
          <p:cNvSpPr>
            <a:spLocks noGrp="1"/>
          </p:cNvSpPr>
          <p:nvPr>
            <p:ph type="body" idx="1"/>
          </p:nvPr>
        </p:nvSpPr>
        <p:spPr>
          <a:xfrm>
            <a:off x="1064703" y="2260857"/>
            <a:ext cx="7659848" cy="4089257"/>
          </a:xfrm>
        </p:spPr>
        <p:txBody>
          <a:bodyPr rtlCol="0">
            <a:noAutofit/>
          </a:bodyPr>
          <a:lstStyle/>
          <a:p>
            <a:pPr marL="342900" indent="-342900" rtl="0">
              <a:buFont typeface="Arial" panose="020B0604020202020204" pitchFamily="34" charset="0"/>
              <a:buChar char="•"/>
            </a:pPr>
            <a:r>
              <a:rPr lang="zh-CN" altLang="en-US" sz="2400" dirty="0">
                <a:solidFill>
                  <a:schemeClr val="bg1"/>
                </a:solidFill>
              </a:rPr>
              <a:t>宽度不等的多个黑条和空白，按照一定的编码规则排列，用以表达一组信息的图形标识符</a:t>
            </a:r>
          </a:p>
          <a:p>
            <a:pPr marL="342900" indent="-342900" rtl="0">
              <a:buFont typeface="Arial" panose="020B0604020202020204" pitchFamily="34" charset="0"/>
              <a:buChar char="•"/>
            </a:pPr>
            <a:r>
              <a:rPr lang="zh-CN" altLang="en-US" sz="2400" dirty="0">
                <a:solidFill>
                  <a:schemeClr val="bg1"/>
                </a:solidFill>
              </a:rPr>
              <a:t>国际标准</a:t>
            </a:r>
          </a:p>
          <a:p>
            <a:pPr marL="342900" indent="-342900" rtl="0">
              <a:buFont typeface="Arial" panose="020B0604020202020204" pitchFamily="34" charset="0"/>
              <a:buChar char="•"/>
            </a:pPr>
            <a:r>
              <a:rPr lang="en-US" altLang="zh-CN" sz="2400" dirty="0">
                <a:solidFill>
                  <a:schemeClr val="bg1"/>
                </a:solidFill>
              </a:rPr>
              <a:t>EAN-13 </a:t>
            </a:r>
            <a:r>
              <a:rPr lang="zh-CN" altLang="en-US" sz="2400" dirty="0">
                <a:solidFill>
                  <a:schemeClr val="bg1"/>
                </a:solidFill>
              </a:rPr>
              <a:t>商品标准，</a:t>
            </a:r>
            <a:r>
              <a:rPr lang="en-US" altLang="zh-CN" sz="2400" dirty="0">
                <a:solidFill>
                  <a:schemeClr val="bg1"/>
                </a:solidFill>
              </a:rPr>
              <a:t>13 </a:t>
            </a:r>
            <a:r>
              <a:rPr lang="zh-CN" altLang="en-US" sz="2400" dirty="0">
                <a:solidFill>
                  <a:schemeClr val="bg1"/>
                </a:solidFill>
              </a:rPr>
              <a:t>位数字</a:t>
            </a:r>
          </a:p>
          <a:p>
            <a:pPr marL="342900" indent="-342900" rtl="0">
              <a:buFont typeface="Arial" panose="020B0604020202020204" pitchFamily="34" charset="0"/>
              <a:buChar char="•"/>
            </a:pPr>
            <a:r>
              <a:rPr lang="en-US" altLang="zh-CN" sz="2400" dirty="0">
                <a:solidFill>
                  <a:schemeClr val="bg1"/>
                </a:solidFill>
              </a:rPr>
              <a:t>Code-39</a:t>
            </a:r>
            <a:r>
              <a:rPr lang="zh-CN" altLang="en-US" sz="2400" dirty="0">
                <a:solidFill>
                  <a:schemeClr val="bg1"/>
                </a:solidFill>
              </a:rPr>
              <a:t>：</a:t>
            </a:r>
            <a:r>
              <a:rPr lang="en-US" altLang="zh-CN" sz="2400" dirty="0">
                <a:solidFill>
                  <a:schemeClr val="bg1"/>
                </a:solidFill>
              </a:rPr>
              <a:t>39 </a:t>
            </a:r>
            <a:r>
              <a:rPr lang="zh-CN" altLang="en-US" sz="2400" dirty="0">
                <a:solidFill>
                  <a:schemeClr val="bg1"/>
                </a:solidFill>
              </a:rPr>
              <a:t>字符</a:t>
            </a:r>
          </a:p>
          <a:p>
            <a:pPr marL="342900" indent="-342900" rtl="0">
              <a:buFont typeface="Arial" panose="020B0604020202020204" pitchFamily="34" charset="0"/>
              <a:buChar char="•"/>
            </a:pPr>
            <a:r>
              <a:rPr lang="en-US" altLang="zh-CN" sz="2400" dirty="0">
                <a:solidFill>
                  <a:schemeClr val="bg1"/>
                </a:solidFill>
              </a:rPr>
              <a:t>Code-128</a:t>
            </a:r>
            <a:r>
              <a:rPr lang="zh-CN" altLang="en-US" sz="2400" dirty="0">
                <a:solidFill>
                  <a:schemeClr val="bg1"/>
                </a:solidFill>
              </a:rPr>
              <a:t>：</a:t>
            </a:r>
            <a:r>
              <a:rPr lang="en-US" altLang="zh-CN" sz="2400" dirty="0">
                <a:solidFill>
                  <a:schemeClr val="bg1"/>
                </a:solidFill>
              </a:rPr>
              <a:t>128 </a:t>
            </a:r>
            <a:r>
              <a:rPr lang="zh-CN" altLang="en-US" sz="2400" dirty="0">
                <a:solidFill>
                  <a:schemeClr val="bg1"/>
                </a:solidFill>
              </a:rPr>
              <a:t>字符</a:t>
            </a:r>
            <a:endParaRPr lang="zh-cn" sz="2400" dirty="0">
              <a:solidFill>
                <a:schemeClr val="bg1"/>
              </a:solidFill>
            </a:endParaRPr>
          </a:p>
        </p:txBody>
      </p:sp>
      <p:sp>
        <p:nvSpPr>
          <p:cNvPr id="6" name="文本框 5">
            <a:extLst>
              <a:ext uri="{FF2B5EF4-FFF2-40B4-BE49-F238E27FC236}">
                <a16:creationId xmlns:a16="http://schemas.microsoft.com/office/drawing/2014/main" id="{0C749866-9B65-42DA-95CE-BE41263E4CBE}"/>
              </a:ext>
            </a:extLst>
          </p:cNvPr>
          <p:cNvSpPr txBox="1"/>
          <p:nvPr/>
        </p:nvSpPr>
        <p:spPr>
          <a:xfrm>
            <a:off x="6092034" y="4962800"/>
            <a:ext cx="5803255" cy="646331"/>
          </a:xfrm>
          <a:prstGeom prst="rect">
            <a:avLst/>
          </a:prstGeom>
          <a:noFill/>
        </p:spPr>
        <p:txBody>
          <a:bodyPr wrap="none" rtlCol="0">
            <a:spAutoFit/>
          </a:bodyPr>
          <a:lstStyle/>
          <a:p>
            <a:r>
              <a:rPr lang="zh-CN" altLang="en-US" dirty="0">
                <a:solidFill>
                  <a:schemeClr val="bg1"/>
                </a:solidFill>
              </a:rPr>
              <a:t>在线扫描网站：</a:t>
            </a:r>
            <a:endParaRPr lang="en-US" altLang="zh-CN" dirty="0">
              <a:solidFill>
                <a:schemeClr val="bg1"/>
              </a:solidFill>
            </a:endParaRPr>
          </a:p>
          <a:p>
            <a:r>
              <a:rPr lang="en-US" altLang="zh-CN" dirty="0">
                <a:solidFill>
                  <a:schemeClr val="bg1"/>
                </a:solidFill>
              </a:rPr>
              <a:t>https://online-barcode-reader.inliteresearch.com/</a:t>
            </a:r>
            <a:endParaRPr lang="zh-CN" altLang="en-US" dirty="0">
              <a:solidFill>
                <a:schemeClr val="bg1"/>
              </a:solidFill>
            </a:endParaRPr>
          </a:p>
        </p:txBody>
      </p:sp>
    </p:spTree>
    <p:extLst>
      <p:ext uri="{BB962C8B-B14F-4D97-AF65-F5344CB8AC3E}">
        <p14:creationId xmlns:p14="http://schemas.microsoft.com/office/powerpoint/2010/main" val="135115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二维码</a:t>
            </a:r>
            <a:endParaRPr lang="zh-cn" dirty="0"/>
          </a:p>
        </p:txBody>
      </p:sp>
      <p:sp>
        <p:nvSpPr>
          <p:cNvPr id="8" name="文本框 7">
            <a:extLst>
              <a:ext uri="{FF2B5EF4-FFF2-40B4-BE49-F238E27FC236}">
                <a16:creationId xmlns:a16="http://schemas.microsoft.com/office/drawing/2014/main" id="{EC9200CA-F3AB-42DC-BECB-F80A2429CDBE}"/>
              </a:ext>
            </a:extLst>
          </p:cNvPr>
          <p:cNvSpPr txBox="1"/>
          <p:nvPr/>
        </p:nvSpPr>
        <p:spPr>
          <a:xfrm>
            <a:off x="830269" y="1266738"/>
            <a:ext cx="855234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bg1"/>
                </a:solidFill>
              </a:rPr>
              <a:t>用某种特定几何图形按一定规律在平面分步的黑白相间的图形记录数据符号信息</a:t>
            </a:r>
          </a:p>
          <a:p>
            <a:pPr marL="285750" indent="-285750">
              <a:buFont typeface="Arial" panose="020B0604020202020204" pitchFamily="34" charset="0"/>
              <a:buChar char="•"/>
            </a:pPr>
            <a:r>
              <a:rPr lang="zh-CN" altLang="en-US" dirty="0">
                <a:solidFill>
                  <a:schemeClr val="bg1"/>
                </a:solidFill>
              </a:rPr>
              <a:t>堆叠式 </a:t>
            </a:r>
            <a:r>
              <a:rPr lang="en-US" altLang="zh-CN" dirty="0">
                <a:solidFill>
                  <a:schemeClr val="bg1"/>
                </a:solidFill>
              </a:rPr>
              <a:t>/ </a:t>
            </a:r>
            <a:r>
              <a:rPr lang="zh-CN" altLang="en-US" dirty="0">
                <a:solidFill>
                  <a:schemeClr val="bg1"/>
                </a:solidFill>
              </a:rPr>
              <a:t>行排式二维码：</a:t>
            </a:r>
            <a:r>
              <a:rPr lang="en-US" altLang="zh-CN" dirty="0">
                <a:solidFill>
                  <a:schemeClr val="bg1"/>
                </a:solidFill>
              </a:rPr>
              <a:t>Code 16 k</a:t>
            </a:r>
            <a:r>
              <a:rPr lang="zh-CN" altLang="en-US" dirty="0">
                <a:solidFill>
                  <a:schemeClr val="bg1"/>
                </a:solidFill>
              </a:rPr>
              <a:t>、</a:t>
            </a:r>
            <a:r>
              <a:rPr lang="en-US" altLang="zh-CN" dirty="0">
                <a:solidFill>
                  <a:schemeClr val="bg1"/>
                </a:solidFill>
              </a:rPr>
              <a:t>Code 49</a:t>
            </a:r>
            <a:r>
              <a:rPr lang="zh-CN" altLang="en-US" dirty="0">
                <a:solidFill>
                  <a:schemeClr val="bg1"/>
                </a:solidFill>
              </a:rPr>
              <a:t>、</a:t>
            </a:r>
            <a:r>
              <a:rPr lang="en-US" altLang="zh-CN" dirty="0">
                <a:solidFill>
                  <a:schemeClr val="bg1"/>
                </a:solidFill>
              </a:rPr>
              <a:t>PDF417</a:t>
            </a:r>
          </a:p>
          <a:p>
            <a:pPr marL="285750" indent="-285750">
              <a:buFont typeface="Arial" panose="020B0604020202020204" pitchFamily="34" charset="0"/>
              <a:buChar char="•"/>
            </a:pPr>
            <a:r>
              <a:rPr lang="zh-CN" altLang="en-US" dirty="0">
                <a:solidFill>
                  <a:schemeClr val="bg1"/>
                </a:solidFill>
              </a:rPr>
              <a:t>矩阵式二维码：</a:t>
            </a:r>
            <a:r>
              <a:rPr lang="en-US" altLang="zh-CN" dirty="0">
                <a:solidFill>
                  <a:schemeClr val="bg1"/>
                </a:solidFill>
              </a:rPr>
              <a:t>QR CODE</a:t>
            </a:r>
            <a:endParaRPr lang="zh-CN" altLang="en-US" dirty="0">
              <a:solidFill>
                <a:schemeClr val="bg1"/>
              </a:solidFill>
            </a:endParaRPr>
          </a:p>
        </p:txBody>
      </p:sp>
      <p:pic>
        <p:nvPicPr>
          <p:cNvPr id="10" name="图片 9">
            <a:extLst>
              <a:ext uri="{FF2B5EF4-FFF2-40B4-BE49-F238E27FC236}">
                <a16:creationId xmlns:a16="http://schemas.microsoft.com/office/drawing/2014/main" id="{CEB2BC60-1B69-49F4-B3F4-58EF2D681C8B}"/>
              </a:ext>
            </a:extLst>
          </p:cNvPr>
          <p:cNvPicPr>
            <a:picLocks noChangeAspect="1"/>
          </p:cNvPicPr>
          <p:nvPr/>
        </p:nvPicPr>
        <p:blipFill>
          <a:blip r:embed="rId3"/>
          <a:stretch>
            <a:fillRect/>
          </a:stretch>
        </p:blipFill>
        <p:spPr>
          <a:xfrm>
            <a:off x="1294373" y="3787088"/>
            <a:ext cx="2462868" cy="1515611"/>
          </a:xfrm>
          <a:prstGeom prst="rect">
            <a:avLst/>
          </a:prstGeom>
        </p:spPr>
      </p:pic>
      <p:pic>
        <p:nvPicPr>
          <p:cNvPr id="14" name="图片 13" descr="图片包含 图标&#10;&#10;描述已自动生成">
            <a:extLst>
              <a:ext uri="{FF2B5EF4-FFF2-40B4-BE49-F238E27FC236}">
                <a16:creationId xmlns:a16="http://schemas.microsoft.com/office/drawing/2014/main" id="{B0620E7F-EABA-47C0-B276-14A35BDFAC12}"/>
              </a:ext>
            </a:extLst>
          </p:cNvPr>
          <p:cNvPicPr>
            <a:picLocks noChangeAspect="1"/>
          </p:cNvPicPr>
          <p:nvPr/>
        </p:nvPicPr>
        <p:blipFill>
          <a:blip r:embed="rId4"/>
          <a:stretch>
            <a:fillRect/>
          </a:stretch>
        </p:blipFill>
        <p:spPr>
          <a:xfrm>
            <a:off x="4094707" y="3968804"/>
            <a:ext cx="3840590" cy="1152177"/>
          </a:xfrm>
          <a:prstGeom prst="rect">
            <a:avLst/>
          </a:prstGeom>
        </p:spPr>
      </p:pic>
      <p:pic>
        <p:nvPicPr>
          <p:cNvPr id="17" name="图片 16" descr="QR 代码&#10;&#10;描述已自动生成">
            <a:extLst>
              <a:ext uri="{FF2B5EF4-FFF2-40B4-BE49-F238E27FC236}">
                <a16:creationId xmlns:a16="http://schemas.microsoft.com/office/drawing/2014/main" id="{61890DF1-576F-4E2B-83CF-BA5F65798D68}"/>
              </a:ext>
            </a:extLst>
          </p:cNvPr>
          <p:cNvPicPr>
            <a:picLocks noChangeAspect="1"/>
          </p:cNvPicPr>
          <p:nvPr/>
        </p:nvPicPr>
        <p:blipFill>
          <a:blip r:embed="rId5"/>
          <a:stretch>
            <a:fillRect/>
          </a:stretch>
        </p:blipFill>
        <p:spPr>
          <a:xfrm>
            <a:off x="8272763" y="3787089"/>
            <a:ext cx="2712146" cy="1515611"/>
          </a:xfrm>
          <a:prstGeom prst="rect">
            <a:avLst/>
          </a:prstGeom>
        </p:spPr>
      </p:pic>
    </p:spTree>
    <p:extLst>
      <p:ext uri="{BB962C8B-B14F-4D97-AF65-F5344CB8AC3E}">
        <p14:creationId xmlns:p14="http://schemas.microsoft.com/office/powerpoint/2010/main" val="217198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QR 代码&#10;&#10;描述已自动生成">
            <a:extLst>
              <a:ext uri="{FF2B5EF4-FFF2-40B4-BE49-F238E27FC236}">
                <a16:creationId xmlns:a16="http://schemas.microsoft.com/office/drawing/2014/main" id="{DCE276DB-513B-4279-86B8-A191639EF1E4}"/>
              </a:ext>
            </a:extLst>
          </p:cNvPr>
          <p:cNvPicPr>
            <a:picLocks noChangeAspect="1"/>
          </p:cNvPicPr>
          <p:nvPr/>
        </p:nvPicPr>
        <p:blipFill>
          <a:blip r:embed="rId3"/>
          <a:stretch>
            <a:fillRect/>
          </a:stretch>
        </p:blipFill>
        <p:spPr>
          <a:xfrm>
            <a:off x="946900" y="1226738"/>
            <a:ext cx="10523532" cy="4795880"/>
          </a:xfrm>
          <a:prstGeom prst="rect">
            <a:avLst/>
          </a:prstGeom>
        </p:spPr>
      </p:pic>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二维码</a:t>
            </a:r>
            <a:endParaRPr lang="zh-cn" dirty="0"/>
          </a:p>
        </p:txBody>
      </p:sp>
      <p:sp>
        <p:nvSpPr>
          <p:cNvPr id="14" name="文本框 13">
            <a:extLst>
              <a:ext uri="{FF2B5EF4-FFF2-40B4-BE49-F238E27FC236}">
                <a16:creationId xmlns:a16="http://schemas.microsoft.com/office/drawing/2014/main" id="{8FF51D1D-3F48-4295-BBD5-B416A60406CB}"/>
              </a:ext>
            </a:extLst>
          </p:cNvPr>
          <p:cNvSpPr txBox="1"/>
          <p:nvPr/>
        </p:nvSpPr>
        <p:spPr>
          <a:xfrm>
            <a:off x="3049342" y="6262787"/>
            <a:ext cx="6085384" cy="369332"/>
          </a:xfrm>
          <a:prstGeom prst="rect">
            <a:avLst/>
          </a:prstGeom>
          <a:noFill/>
        </p:spPr>
        <p:txBody>
          <a:bodyPr wrap="none" rtlCol="0">
            <a:spAutoFit/>
          </a:bodyPr>
          <a:lstStyle/>
          <a:p>
            <a:r>
              <a:rPr lang="zh-CN" altLang="en-US" dirty="0">
                <a:solidFill>
                  <a:schemeClr val="bg1"/>
                </a:solidFill>
              </a:rPr>
              <a:t>二维码在线工具：</a:t>
            </a:r>
            <a:r>
              <a:rPr lang="en-US" altLang="zh-CN" dirty="0">
                <a:solidFill>
                  <a:schemeClr val="bg1"/>
                </a:solidFill>
              </a:rPr>
              <a:t>https://merricx.github.io/qrazybox/</a:t>
            </a:r>
            <a:endParaRPr lang="zh-CN" altLang="en-US" dirty="0">
              <a:solidFill>
                <a:schemeClr val="bg1"/>
              </a:solidFill>
            </a:endParaRPr>
          </a:p>
        </p:txBody>
      </p:sp>
    </p:spTree>
    <p:extLst>
      <p:ext uri="{BB962C8B-B14F-4D97-AF65-F5344CB8AC3E}">
        <p14:creationId xmlns:p14="http://schemas.microsoft.com/office/powerpoint/2010/main" val="126333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汉信码</a:t>
            </a:r>
            <a:endParaRPr lang="zh-cn" dirty="0"/>
          </a:p>
        </p:txBody>
      </p:sp>
      <p:pic>
        <p:nvPicPr>
          <p:cNvPr id="12" name="内容占位符 4">
            <a:extLst>
              <a:ext uri="{FF2B5EF4-FFF2-40B4-BE49-F238E27FC236}">
                <a16:creationId xmlns:a16="http://schemas.microsoft.com/office/drawing/2014/main" id="{FA541E44-A287-4B2A-96CC-F363D3283D81}"/>
              </a:ext>
            </a:extLst>
          </p:cNvPr>
          <p:cNvPicPr>
            <a:picLocks noChangeAspect="1"/>
          </p:cNvPicPr>
          <p:nvPr/>
        </p:nvPicPr>
        <p:blipFill rotWithShape="1">
          <a:blip r:embed="rId3"/>
          <a:srcRect l="37183" t="14753" r="34785" b="27038"/>
          <a:stretch/>
        </p:blipFill>
        <p:spPr>
          <a:xfrm>
            <a:off x="3790001" y="1377351"/>
            <a:ext cx="4330541" cy="4905005"/>
          </a:xfrm>
          <a:prstGeom prst="rect">
            <a:avLst/>
          </a:prstGeom>
        </p:spPr>
      </p:pic>
    </p:spTree>
    <p:extLst>
      <p:ext uri="{BB962C8B-B14F-4D97-AF65-F5344CB8AC3E}">
        <p14:creationId xmlns:p14="http://schemas.microsoft.com/office/powerpoint/2010/main" val="417602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5197384" y="2087099"/>
            <a:ext cx="3065771" cy="3374133"/>
          </a:xfrm>
        </p:spPr>
        <p:txBody>
          <a:bodyPr rtlCol="0">
            <a:normAutofit/>
          </a:bodyPr>
          <a:lstStyle/>
          <a:p>
            <a:pPr marL="342900" indent="-342900" rtl="0">
              <a:buFont typeface="Arial" panose="020B0604020202020204" pitchFamily="34" charset="0"/>
              <a:buChar char="•"/>
            </a:pPr>
            <a:r>
              <a:rPr lang="zh-CN" altLang="en-US" dirty="0"/>
              <a:t>前置技术</a:t>
            </a:r>
            <a:endParaRPr lang="en-US" altLang="zh-CN" dirty="0"/>
          </a:p>
          <a:p>
            <a:pPr marL="342900" indent="-342900" rtl="0">
              <a:buFont typeface="Arial" panose="020B0604020202020204" pitchFamily="34" charset="0"/>
              <a:buChar char="•"/>
            </a:pPr>
            <a:r>
              <a:rPr lang="zh-CN" altLang="en-US" dirty="0"/>
              <a:t>图片隐写</a:t>
            </a:r>
            <a:endParaRPr lang="zh-cn" altLang="zh-CN" dirty="0"/>
          </a:p>
          <a:p>
            <a:pPr marL="342900" indent="-342900" rtl="0">
              <a:buFont typeface="Arial" panose="020B0604020202020204" pitchFamily="34" charset="0"/>
              <a:buChar char="•"/>
            </a:pPr>
            <a:r>
              <a:rPr lang="zh-CN" altLang="en-US" dirty="0"/>
              <a:t>音频隐写</a:t>
            </a:r>
            <a:endParaRPr lang="en-US" altLang="zh-CN" dirty="0"/>
          </a:p>
          <a:p>
            <a:pPr marL="342900" indent="-342900" rtl="0">
              <a:buFont typeface="Arial" panose="020B0604020202020204" pitchFamily="34" charset="0"/>
              <a:buChar char="•"/>
            </a:pPr>
            <a:r>
              <a:rPr lang="zh-CN" altLang="en-US" dirty="0"/>
              <a:t>结构隐写</a:t>
            </a:r>
            <a:endParaRPr lang="zh-cn" alt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3524075" cy="1927810"/>
          </a:xfrm>
        </p:spPr>
        <p:txBody>
          <a:bodyPr rtlCol="0"/>
          <a:lstStyle/>
          <a:p>
            <a:pPr rtl="0"/>
            <a:r>
              <a:rPr lang="zh-CN" altLang="en-US" sz="6000" dirty="0"/>
              <a:t>隐写术</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61917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3F5C7-913E-4ABD-9C6A-49D910B5A6FD}"/>
              </a:ext>
            </a:extLst>
          </p:cNvPr>
          <p:cNvSpPr>
            <a:spLocks noGrp="1"/>
          </p:cNvSpPr>
          <p:nvPr>
            <p:ph type="title"/>
          </p:nvPr>
        </p:nvSpPr>
        <p:spPr/>
        <p:txBody>
          <a:bodyPr/>
          <a:lstStyle/>
          <a:p>
            <a:r>
              <a:rPr lang="zh-CN" altLang="en-US" dirty="0"/>
              <a:t>前置技术</a:t>
            </a:r>
          </a:p>
        </p:txBody>
      </p:sp>
      <p:sp>
        <p:nvSpPr>
          <p:cNvPr id="3" name="内容占位符 2">
            <a:extLst>
              <a:ext uri="{FF2B5EF4-FFF2-40B4-BE49-F238E27FC236}">
                <a16:creationId xmlns:a16="http://schemas.microsoft.com/office/drawing/2014/main" id="{846EDB4E-57BF-46E3-9CBF-4733193E2953}"/>
              </a:ext>
            </a:extLst>
          </p:cNvPr>
          <p:cNvSpPr>
            <a:spLocks noGrp="1"/>
          </p:cNvSpPr>
          <p:nvPr>
            <p:ph sz="quarter" idx="10"/>
          </p:nvPr>
        </p:nvSpPr>
        <p:spPr/>
        <p:txBody>
          <a:bodyPr>
            <a:normAutofit/>
          </a:bodyPr>
          <a:lstStyle/>
          <a:p>
            <a:r>
              <a:rPr lang="zh-CN" altLang="en-US" sz="1800" dirty="0"/>
              <a:t>了解常见的编码</a:t>
            </a:r>
          </a:p>
          <a:p>
            <a:r>
              <a:rPr lang="zh-CN" altLang="en-US" sz="1800" dirty="0"/>
              <a:t>能够对文件中出现的一些编码进行解码，并且对一些特殊的编码（</a:t>
            </a:r>
            <a:r>
              <a:rPr lang="en-US" altLang="zh-CN" sz="1800" dirty="0"/>
              <a:t>Base64</a:t>
            </a:r>
            <a:r>
              <a:rPr lang="zh-CN" altLang="en-US" sz="1800" dirty="0"/>
              <a:t>、十六进制、二进制等）有一定的敏感度，对其进行转换并得到最终的目标数据。</a:t>
            </a:r>
          </a:p>
          <a:p>
            <a:r>
              <a:rPr lang="zh-CN" altLang="en-US" sz="1800" dirty="0"/>
              <a:t>能够利用脚本语言（</a:t>
            </a:r>
            <a:r>
              <a:rPr lang="en-US" altLang="zh-CN" sz="1800" dirty="0"/>
              <a:t>Python </a:t>
            </a:r>
            <a:r>
              <a:rPr lang="zh-CN" altLang="en-US" sz="1800" dirty="0"/>
              <a:t>等）去操作二进制数据</a:t>
            </a:r>
          </a:p>
          <a:p>
            <a:r>
              <a:rPr lang="zh-CN" altLang="en-US" sz="1800" dirty="0"/>
              <a:t>熟知常见文件的文件格式，尤其是各类 文件头、协议、结构等</a:t>
            </a:r>
          </a:p>
          <a:p>
            <a:r>
              <a:rPr lang="zh-CN" altLang="en-US" sz="1800" dirty="0"/>
              <a:t>灵活运用常见的工具</a:t>
            </a:r>
          </a:p>
        </p:txBody>
      </p:sp>
    </p:spTree>
    <p:extLst>
      <p:ext uri="{BB962C8B-B14F-4D97-AF65-F5344CB8AC3E}">
        <p14:creationId xmlns:p14="http://schemas.microsoft.com/office/powerpoint/2010/main" val="2392206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535A710-D167-4CEF-8CE3-9F7243D97A65}"/>
              </a:ext>
            </a:extLst>
          </p:cNvPr>
          <p:cNvSpPr txBox="1"/>
          <p:nvPr/>
        </p:nvSpPr>
        <p:spPr>
          <a:xfrm>
            <a:off x="3582798" y="469784"/>
            <a:ext cx="5026404" cy="646331"/>
          </a:xfrm>
          <a:prstGeom prst="rect">
            <a:avLst/>
          </a:prstGeom>
          <a:noFill/>
        </p:spPr>
        <p:txBody>
          <a:bodyPr wrap="square" rtlCol="0">
            <a:spAutoFit/>
          </a:bodyPr>
          <a:lstStyle/>
          <a:p>
            <a:r>
              <a:rPr lang="en-US" altLang="zh-CN" sz="3600" dirty="0">
                <a:solidFill>
                  <a:schemeClr val="bg1"/>
                </a:solidFill>
              </a:rPr>
              <a:t>Python</a:t>
            </a:r>
            <a:r>
              <a:rPr lang="zh-CN" altLang="en-US" sz="3600" dirty="0">
                <a:solidFill>
                  <a:schemeClr val="bg1"/>
                </a:solidFill>
              </a:rPr>
              <a:t>操作二进制数据</a:t>
            </a:r>
          </a:p>
        </p:txBody>
      </p:sp>
      <p:sp>
        <p:nvSpPr>
          <p:cNvPr id="4" name="文本框 3">
            <a:extLst>
              <a:ext uri="{FF2B5EF4-FFF2-40B4-BE49-F238E27FC236}">
                <a16:creationId xmlns:a16="http://schemas.microsoft.com/office/drawing/2014/main" id="{C78092CC-DA61-43E1-BED6-587297BFE083}"/>
              </a:ext>
            </a:extLst>
          </p:cNvPr>
          <p:cNvSpPr txBox="1"/>
          <p:nvPr/>
        </p:nvSpPr>
        <p:spPr>
          <a:xfrm>
            <a:off x="838898" y="1275126"/>
            <a:ext cx="10712742" cy="646331"/>
          </a:xfrm>
          <a:prstGeom prst="rect">
            <a:avLst/>
          </a:prstGeom>
          <a:noFill/>
        </p:spPr>
        <p:txBody>
          <a:bodyPr wrap="square" rtlCol="0">
            <a:spAutoFit/>
          </a:bodyPr>
          <a:lstStyle/>
          <a:p>
            <a:r>
              <a:rPr lang="zh-CN" altLang="en-US" dirty="0">
                <a:solidFill>
                  <a:schemeClr val="bg1"/>
                </a:solidFill>
              </a:rPr>
              <a:t>有的时候需要处理一些二进制数据，比如，存取文件，</a:t>
            </a:r>
            <a:r>
              <a:rPr lang="en-US" altLang="zh-CN" dirty="0">
                <a:solidFill>
                  <a:schemeClr val="bg1"/>
                </a:solidFill>
              </a:rPr>
              <a:t>socket </a:t>
            </a:r>
            <a:r>
              <a:rPr lang="zh-CN" altLang="en-US" dirty="0">
                <a:solidFill>
                  <a:schemeClr val="bg1"/>
                </a:solidFill>
              </a:rPr>
              <a:t>操作。这时候，可以使用 </a:t>
            </a:r>
            <a:r>
              <a:rPr lang="en-US" altLang="zh-CN" dirty="0">
                <a:solidFill>
                  <a:schemeClr val="bg1"/>
                </a:solidFill>
              </a:rPr>
              <a:t>Python </a:t>
            </a:r>
            <a:r>
              <a:rPr lang="zh-CN" altLang="en-US" dirty="0">
                <a:solidFill>
                  <a:schemeClr val="bg1"/>
                </a:solidFill>
              </a:rPr>
              <a:t>的</a:t>
            </a:r>
            <a:r>
              <a:rPr lang="en-US" altLang="zh-CN" dirty="0">
                <a:solidFill>
                  <a:schemeClr val="bg1"/>
                </a:solidFill>
              </a:rPr>
              <a:t>struct </a:t>
            </a:r>
            <a:r>
              <a:rPr lang="zh-CN" altLang="en-US" dirty="0">
                <a:solidFill>
                  <a:schemeClr val="bg1"/>
                </a:solidFill>
              </a:rPr>
              <a:t>模块来完成。</a:t>
            </a:r>
          </a:p>
        </p:txBody>
      </p:sp>
      <p:sp>
        <p:nvSpPr>
          <p:cNvPr id="5" name="文本框 4">
            <a:extLst>
              <a:ext uri="{FF2B5EF4-FFF2-40B4-BE49-F238E27FC236}">
                <a16:creationId xmlns:a16="http://schemas.microsoft.com/office/drawing/2014/main" id="{D00F77F4-6E68-48B9-8CCA-8D7CE54BE67F}"/>
              </a:ext>
            </a:extLst>
          </p:cNvPr>
          <p:cNvSpPr txBox="1"/>
          <p:nvPr/>
        </p:nvSpPr>
        <p:spPr>
          <a:xfrm>
            <a:off x="1057013" y="2265026"/>
            <a:ext cx="4018327" cy="646331"/>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struct </a:t>
            </a:r>
            <a:r>
              <a:rPr lang="zh-CN" altLang="en-US" dirty="0">
                <a:solidFill>
                  <a:schemeClr val="bg1"/>
                </a:solidFill>
                <a:latin typeface="微软雅黑" panose="020B0503020204020204" pitchFamily="34" charset="-122"/>
                <a:ea typeface="微软雅黑" panose="020B0503020204020204" pitchFamily="34" charset="-122"/>
              </a:rPr>
              <a:t>模块中最重要的三个函数是 </a:t>
            </a:r>
            <a:r>
              <a:rPr lang="en-US" altLang="zh-CN" dirty="0">
                <a:solidFill>
                  <a:schemeClr val="bg1"/>
                </a:solidFill>
                <a:latin typeface="微软雅黑" panose="020B0503020204020204" pitchFamily="34" charset="-122"/>
                <a:ea typeface="微软雅黑" panose="020B0503020204020204" pitchFamily="34" charset="-122"/>
              </a:rPr>
              <a:t>pack()</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unpack() </a:t>
            </a:r>
            <a:r>
              <a:rPr lang="zh-CN" altLang="en-US" dirty="0">
                <a:solidFill>
                  <a:schemeClr val="bg1"/>
                </a:solidFill>
                <a:latin typeface="微软雅黑" panose="020B0503020204020204" pitchFamily="34" charset="-122"/>
                <a:ea typeface="微软雅黑" panose="020B0503020204020204" pitchFamily="34" charset="-122"/>
              </a:rPr>
              <a:t>和 </a:t>
            </a:r>
            <a:r>
              <a:rPr lang="en-US" altLang="zh-CN" dirty="0" err="1">
                <a:solidFill>
                  <a:schemeClr val="bg1"/>
                </a:solidFill>
                <a:latin typeface="微软雅黑" panose="020B0503020204020204" pitchFamily="34" charset="-122"/>
                <a:ea typeface="微软雅黑" panose="020B0503020204020204" pitchFamily="34" charset="-122"/>
              </a:rPr>
              <a:t>calcsize</a:t>
            </a: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EE9D093-99C5-4D1E-A4E1-59C827AEFFB9}"/>
              </a:ext>
            </a:extLst>
          </p:cNvPr>
          <p:cNvSpPr txBox="1"/>
          <p:nvPr/>
        </p:nvSpPr>
        <p:spPr>
          <a:xfrm>
            <a:off x="906011" y="3254927"/>
            <a:ext cx="3800213"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bg1"/>
                </a:solidFill>
                <a:latin typeface="微软雅黑" panose="020B0503020204020204" pitchFamily="34" charset="-122"/>
                <a:ea typeface="微软雅黑" panose="020B0503020204020204" pitchFamily="34" charset="-122"/>
              </a:rPr>
              <a:t>pack(</a:t>
            </a:r>
            <a:r>
              <a:rPr lang="en-US" altLang="zh-CN" dirty="0" err="1">
                <a:solidFill>
                  <a:schemeClr val="bg1"/>
                </a:solidFill>
                <a:latin typeface="微软雅黑" panose="020B0503020204020204" pitchFamily="34" charset="-122"/>
                <a:ea typeface="微软雅黑" panose="020B0503020204020204" pitchFamily="34" charset="-122"/>
              </a:rPr>
              <a:t>fmt</a:t>
            </a:r>
            <a:r>
              <a:rPr lang="en-US" altLang="zh-CN" dirty="0">
                <a:solidFill>
                  <a:schemeClr val="bg1"/>
                </a:solidFill>
                <a:latin typeface="微软雅黑" panose="020B0503020204020204" pitchFamily="34" charset="-122"/>
                <a:ea typeface="微软雅黑" panose="020B0503020204020204" pitchFamily="34" charset="-122"/>
              </a:rPr>
              <a:t>, v1, v2, ...) </a:t>
            </a:r>
            <a:r>
              <a:rPr lang="zh-CN" altLang="en-US" dirty="0">
                <a:solidFill>
                  <a:schemeClr val="bg1"/>
                </a:solidFill>
                <a:latin typeface="微软雅黑" panose="020B0503020204020204" pitchFamily="34" charset="-122"/>
                <a:ea typeface="微软雅黑" panose="020B0503020204020204" pitchFamily="34" charset="-122"/>
              </a:rPr>
              <a:t>按照给定的格式（</a:t>
            </a:r>
            <a:r>
              <a:rPr lang="en-US" altLang="zh-CN" dirty="0" err="1">
                <a:solidFill>
                  <a:schemeClr val="bg1"/>
                </a:solidFill>
                <a:latin typeface="微软雅黑" panose="020B0503020204020204" pitchFamily="34" charset="-122"/>
                <a:ea typeface="微软雅黑" panose="020B0503020204020204" pitchFamily="34" charset="-122"/>
              </a:rPr>
              <a:t>fmt</a:t>
            </a:r>
            <a:r>
              <a:rPr lang="zh-CN" altLang="en-US" dirty="0">
                <a:solidFill>
                  <a:schemeClr val="bg1"/>
                </a:solidFill>
                <a:latin typeface="微软雅黑" panose="020B0503020204020204" pitchFamily="34" charset="-122"/>
                <a:ea typeface="微软雅黑" panose="020B0503020204020204" pitchFamily="34" charset="-122"/>
              </a:rPr>
              <a:t>），把数据封装成字符串（实际上是类似于 </a:t>
            </a:r>
            <a:r>
              <a:rPr lang="en-US" altLang="zh-CN" dirty="0">
                <a:solidFill>
                  <a:schemeClr val="bg1"/>
                </a:solidFill>
                <a:latin typeface="微软雅黑" panose="020B0503020204020204" pitchFamily="34" charset="-122"/>
                <a:ea typeface="微软雅黑" panose="020B0503020204020204" pitchFamily="34" charset="-122"/>
              </a:rPr>
              <a:t>c </a:t>
            </a:r>
            <a:r>
              <a:rPr lang="zh-CN" altLang="en-US" dirty="0">
                <a:solidFill>
                  <a:schemeClr val="bg1"/>
                </a:solidFill>
                <a:latin typeface="微软雅黑" panose="020B0503020204020204" pitchFamily="34" charset="-122"/>
                <a:ea typeface="微软雅黑" panose="020B0503020204020204" pitchFamily="34" charset="-122"/>
              </a:rPr>
              <a:t>结构体的字节流）</a:t>
            </a:r>
          </a:p>
          <a:p>
            <a:pPr marL="285750" indent="-285750">
              <a:buFont typeface="Arial" panose="020B0604020202020204" pitchFamily="34" charset="0"/>
              <a:buChar char="•"/>
            </a:pPr>
            <a:r>
              <a:rPr lang="en-US" altLang="zh-CN" dirty="0">
                <a:solidFill>
                  <a:schemeClr val="bg1"/>
                </a:solidFill>
                <a:latin typeface="微软雅黑" panose="020B0503020204020204" pitchFamily="34" charset="-122"/>
                <a:ea typeface="微软雅黑" panose="020B0503020204020204" pitchFamily="34" charset="-122"/>
              </a:rPr>
              <a:t>unpack(</a:t>
            </a:r>
            <a:r>
              <a:rPr lang="en-US" altLang="zh-CN" dirty="0" err="1">
                <a:solidFill>
                  <a:schemeClr val="bg1"/>
                </a:solidFill>
                <a:latin typeface="微软雅黑" panose="020B0503020204020204" pitchFamily="34" charset="-122"/>
                <a:ea typeface="微软雅黑" panose="020B0503020204020204" pitchFamily="34" charset="-122"/>
              </a:rPr>
              <a:t>fmt</a:t>
            </a:r>
            <a:r>
              <a:rPr lang="en-US" altLang="zh-CN" dirty="0">
                <a:solidFill>
                  <a:schemeClr val="bg1"/>
                </a:solidFill>
                <a:latin typeface="微软雅黑" panose="020B0503020204020204" pitchFamily="34" charset="-122"/>
                <a:ea typeface="微软雅黑" panose="020B0503020204020204" pitchFamily="34" charset="-122"/>
              </a:rPr>
              <a:t>, string) </a:t>
            </a:r>
            <a:r>
              <a:rPr lang="zh-CN" altLang="en-US" dirty="0">
                <a:solidFill>
                  <a:schemeClr val="bg1"/>
                </a:solidFill>
                <a:latin typeface="微软雅黑" panose="020B0503020204020204" pitchFamily="34" charset="-122"/>
                <a:ea typeface="微软雅黑" panose="020B0503020204020204" pitchFamily="34" charset="-122"/>
              </a:rPr>
              <a:t>按照给定的格式（</a:t>
            </a:r>
            <a:r>
              <a:rPr lang="en-US" altLang="zh-CN" dirty="0" err="1">
                <a:solidFill>
                  <a:schemeClr val="bg1"/>
                </a:solidFill>
                <a:latin typeface="微软雅黑" panose="020B0503020204020204" pitchFamily="34" charset="-122"/>
                <a:ea typeface="微软雅黑" panose="020B0503020204020204" pitchFamily="34" charset="-122"/>
              </a:rPr>
              <a:t>fmt</a:t>
            </a:r>
            <a:r>
              <a:rPr lang="zh-CN" altLang="en-US" dirty="0">
                <a:solidFill>
                  <a:schemeClr val="bg1"/>
                </a:solidFill>
                <a:latin typeface="微软雅黑" panose="020B0503020204020204" pitchFamily="34" charset="-122"/>
                <a:ea typeface="微软雅黑" panose="020B0503020204020204" pitchFamily="34" charset="-122"/>
              </a:rPr>
              <a:t>）解析字节流 </a:t>
            </a:r>
            <a:r>
              <a:rPr lang="en-US" altLang="zh-CN" dirty="0">
                <a:solidFill>
                  <a:schemeClr val="bg1"/>
                </a:solidFill>
                <a:latin typeface="微软雅黑" panose="020B0503020204020204" pitchFamily="34" charset="-122"/>
                <a:ea typeface="微软雅黑" panose="020B0503020204020204" pitchFamily="34" charset="-122"/>
              </a:rPr>
              <a:t>string</a:t>
            </a:r>
            <a:r>
              <a:rPr lang="zh-CN" altLang="en-US" dirty="0">
                <a:solidFill>
                  <a:schemeClr val="bg1"/>
                </a:solidFill>
                <a:latin typeface="微软雅黑" panose="020B0503020204020204" pitchFamily="34" charset="-122"/>
                <a:ea typeface="微软雅黑" panose="020B0503020204020204" pitchFamily="34" charset="-122"/>
              </a:rPr>
              <a:t>，返回解析出来的 </a:t>
            </a:r>
            <a:r>
              <a:rPr lang="en-US" altLang="zh-CN" dirty="0">
                <a:solidFill>
                  <a:schemeClr val="bg1"/>
                </a:solidFill>
                <a:latin typeface="微软雅黑" panose="020B0503020204020204" pitchFamily="34" charset="-122"/>
                <a:ea typeface="微软雅黑" panose="020B0503020204020204" pitchFamily="34" charset="-122"/>
              </a:rPr>
              <a:t>tuple</a:t>
            </a:r>
          </a:p>
          <a:p>
            <a:pPr marL="285750" indent="-285750">
              <a:buFont typeface="Arial" panose="020B0604020202020204" pitchFamily="34" charset="0"/>
              <a:buChar char="•"/>
            </a:pPr>
            <a:r>
              <a:rPr lang="en-US" altLang="zh-CN" dirty="0" err="1">
                <a:solidFill>
                  <a:schemeClr val="bg1"/>
                </a:solidFill>
                <a:latin typeface="微软雅黑" panose="020B0503020204020204" pitchFamily="34" charset="-122"/>
                <a:ea typeface="微软雅黑" panose="020B0503020204020204" pitchFamily="34" charset="-122"/>
              </a:rPr>
              <a:t>calcsize</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fmt</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计算给定的格式（</a:t>
            </a:r>
            <a:r>
              <a:rPr lang="en-US" altLang="zh-CN" dirty="0" err="1">
                <a:solidFill>
                  <a:schemeClr val="bg1"/>
                </a:solidFill>
                <a:latin typeface="微软雅黑" panose="020B0503020204020204" pitchFamily="34" charset="-122"/>
                <a:ea typeface="微软雅黑" panose="020B0503020204020204" pitchFamily="34" charset="-122"/>
              </a:rPr>
              <a:t>fmt</a:t>
            </a:r>
            <a:r>
              <a:rPr lang="zh-CN" altLang="en-US" dirty="0">
                <a:solidFill>
                  <a:schemeClr val="bg1"/>
                </a:solidFill>
                <a:latin typeface="微软雅黑" panose="020B0503020204020204" pitchFamily="34" charset="-122"/>
                <a:ea typeface="微软雅黑" panose="020B0503020204020204" pitchFamily="34" charset="-122"/>
              </a:rPr>
              <a:t>）占用多少字节的内存</a:t>
            </a:r>
          </a:p>
        </p:txBody>
      </p:sp>
      <p:sp>
        <p:nvSpPr>
          <p:cNvPr id="7" name="文本框 6">
            <a:extLst>
              <a:ext uri="{FF2B5EF4-FFF2-40B4-BE49-F238E27FC236}">
                <a16:creationId xmlns:a16="http://schemas.microsoft.com/office/drawing/2014/main" id="{3103251D-EFA8-4BD7-A595-AB31A05CCD13}"/>
              </a:ext>
            </a:extLst>
          </p:cNvPr>
          <p:cNvSpPr txBox="1"/>
          <p:nvPr/>
        </p:nvSpPr>
        <p:spPr>
          <a:xfrm>
            <a:off x="5174609" y="2114022"/>
            <a:ext cx="1020660" cy="397031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这里打包格式 </a:t>
            </a:r>
            <a:r>
              <a:rPr lang="en-US" altLang="zh-CN" dirty="0" err="1">
                <a:solidFill>
                  <a:schemeClr val="bg1"/>
                </a:solidFill>
                <a:latin typeface="微软雅黑" panose="020B0503020204020204" pitchFamily="34" charset="-122"/>
                <a:ea typeface="微软雅黑" panose="020B0503020204020204" pitchFamily="34" charset="-122"/>
              </a:rPr>
              <a:t>fmt</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确定了将变量按照什么方式打包成字节流，其包含了一系列的格式字符串。</a:t>
            </a:r>
          </a:p>
        </p:txBody>
      </p:sp>
      <p:pic>
        <p:nvPicPr>
          <p:cNvPr id="9" name="图片 8" descr="图形用户界面, 应用程序&#10;&#10;描述已自动生成">
            <a:extLst>
              <a:ext uri="{FF2B5EF4-FFF2-40B4-BE49-F238E27FC236}">
                <a16:creationId xmlns:a16="http://schemas.microsoft.com/office/drawing/2014/main" id="{69E5E319-9EB2-4711-9291-D35753396580}"/>
              </a:ext>
            </a:extLst>
          </p:cNvPr>
          <p:cNvPicPr>
            <a:picLocks noChangeAspect="1"/>
          </p:cNvPicPr>
          <p:nvPr/>
        </p:nvPicPr>
        <p:blipFill>
          <a:blip r:embed="rId2"/>
          <a:stretch>
            <a:fillRect/>
          </a:stretch>
        </p:blipFill>
        <p:spPr>
          <a:xfrm>
            <a:off x="6920480" y="2265026"/>
            <a:ext cx="4743450" cy="3305175"/>
          </a:xfrm>
          <a:prstGeom prst="rect">
            <a:avLst/>
          </a:prstGeom>
        </p:spPr>
      </p:pic>
    </p:spTree>
    <p:extLst>
      <p:ext uri="{BB962C8B-B14F-4D97-AF65-F5344CB8AC3E}">
        <p14:creationId xmlns:p14="http://schemas.microsoft.com/office/powerpoint/2010/main" val="342110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rtlCol="0"/>
          <a:lstStyle/>
          <a:p>
            <a:pPr rtl="0"/>
            <a:r>
              <a:rPr lang="zh-CN" altLang="en-US" dirty="0"/>
              <a:t>公开渠道</a:t>
            </a:r>
          </a:p>
          <a:p>
            <a:pPr rtl="0"/>
            <a:r>
              <a:rPr lang="zh-CN" altLang="en-US" dirty="0"/>
              <a:t>目标 </a:t>
            </a:r>
            <a:r>
              <a:rPr lang="en-US" altLang="zh-CN" dirty="0"/>
              <a:t>Web </a:t>
            </a:r>
            <a:r>
              <a:rPr lang="zh-CN" altLang="en-US" dirty="0"/>
              <a:t>网页、地理位置、相关组织</a:t>
            </a:r>
          </a:p>
          <a:p>
            <a:pPr rtl="0"/>
            <a:r>
              <a:rPr lang="zh-CN" altLang="en-US" dirty="0"/>
              <a:t>组织结构和人员、个人资料、电话、电子邮件</a:t>
            </a:r>
          </a:p>
          <a:p>
            <a:pPr rtl="0"/>
            <a:r>
              <a:rPr lang="zh-CN" altLang="en-US" dirty="0"/>
              <a:t>网络配置、安全防护机制的策略和技术细节</a:t>
            </a:r>
          </a:p>
          <a:p>
            <a:pPr rtl="0"/>
            <a:r>
              <a:rPr lang="zh-CN" altLang="en-US" dirty="0"/>
              <a:t>通过搜索引擎查找特定安全漏洞或私密信息的方法</a:t>
            </a:r>
          </a:p>
          <a:p>
            <a:pPr rtl="0"/>
            <a:r>
              <a:rPr lang="en-US" altLang="zh-CN" dirty="0"/>
              <a:t>Google Hacking Database</a:t>
            </a:r>
          </a:p>
          <a:p>
            <a:pPr rtl="0"/>
            <a:r>
              <a:rPr lang="zh-CN" altLang="en-US" dirty="0"/>
              <a:t>科学上网</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网络信息搜集</a:t>
            </a:r>
            <a:endParaRPr lang="zh-cn" dirty="0"/>
          </a:p>
        </p:txBody>
      </p:sp>
    </p:spTree>
    <p:extLst>
      <p:ext uri="{BB962C8B-B14F-4D97-AF65-F5344CB8AC3E}">
        <p14:creationId xmlns:p14="http://schemas.microsoft.com/office/powerpoint/2010/main" val="2037936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BABA5C7-5C5D-4078-A2D4-94BB407718C4}"/>
              </a:ext>
            </a:extLst>
          </p:cNvPr>
          <p:cNvSpPr txBox="1"/>
          <p:nvPr/>
        </p:nvSpPr>
        <p:spPr>
          <a:xfrm>
            <a:off x="2860645" y="1089786"/>
            <a:ext cx="6274966" cy="1754326"/>
          </a:xfrm>
          <a:prstGeom prst="rect">
            <a:avLst/>
          </a:prstGeom>
          <a:noFill/>
        </p:spPr>
        <p:txBody>
          <a:bodyPr wrap="square" rtlCol="0">
            <a:spAutoFit/>
          </a:bodyPr>
          <a:lstStyle/>
          <a:p>
            <a:r>
              <a:rPr lang="en-US" altLang="zh-CN" sz="3600" dirty="0">
                <a:solidFill>
                  <a:schemeClr val="bg1"/>
                </a:solidFill>
                <a:latin typeface="YaHei Consolas Hybrid" panose="020B0509020204020204" pitchFamily="49" charset="-122"/>
                <a:ea typeface="YaHei Consolas Hybrid" panose="020B0509020204020204" pitchFamily="49" charset="-122"/>
              </a:rPr>
              <a:t>&gt;&gt;&gt; import struct</a:t>
            </a:r>
          </a:p>
          <a:p>
            <a:r>
              <a:rPr lang="en-US" altLang="zh-CN" sz="3600" dirty="0">
                <a:solidFill>
                  <a:schemeClr val="bg1"/>
                </a:solidFill>
                <a:latin typeface="YaHei Consolas Hybrid" panose="020B0509020204020204" pitchFamily="49" charset="-122"/>
                <a:ea typeface="YaHei Consolas Hybrid" panose="020B0509020204020204" pitchFamily="49" charset="-122"/>
              </a:rPr>
              <a:t>&gt;&gt;&gt; </a:t>
            </a:r>
            <a:r>
              <a:rPr lang="en-US" altLang="zh-CN" sz="3600" dirty="0" err="1">
                <a:solidFill>
                  <a:schemeClr val="bg1"/>
                </a:solidFill>
                <a:latin typeface="YaHei Consolas Hybrid" panose="020B0509020204020204" pitchFamily="49" charset="-122"/>
                <a:ea typeface="YaHei Consolas Hybrid" panose="020B0509020204020204" pitchFamily="49" charset="-122"/>
              </a:rPr>
              <a:t>struct.pack</a:t>
            </a:r>
            <a:r>
              <a:rPr lang="en-US" altLang="zh-CN" sz="3600" dirty="0">
                <a:solidFill>
                  <a:schemeClr val="bg1"/>
                </a:solidFill>
                <a:latin typeface="YaHei Consolas Hybrid" panose="020B0509020204020204" pitchFamily="49" charset="-122"/>
                <a:ea typeface="YaHei Consolas Hybrid" panose="020B0509020204020204" pitchFamily="49" charset="-122"/>
              </a:rPr>
              <a:t>('&gt;I',16)</a:t>
            </a:r>
          </a:p>
          <a:p>
            <a:r>
              <a:rPr lang="en-US" altLang="zh-CN" sz="3600" dirty="0">
                <a:solidFill>
                  <a:schemeClr val="bg1"/>
                </a:solidFill>
                <a:latin typeface="YaHei Consolas Hybrid" panose="020B0509020204020204" pitchFamily="49" charset="-122"/>
                <a:ea typeface="YaHei Consolas Hybrid" panose="020B0509020204020204" pitchFamily="49" charset="-122"/>
              </a:rPr>
              <a:t>'x00\x00\x00\x10'</a:t>
            </a:r>
            <a:endParaRPr lang="zh-CN" altLang="en-US" sz="3600" dirty="0">
              <a:solidFill>
                <a:schemeClr val="bg1"/>
              </a:solidFill>
              <a:latin typeface="YaHei Consolas Hybrid" panose="020B0509020204020204" pitchFamily="49" charset="-122"/>
              <a:ea typeface="YaHei Consolas Hybrid" panose="020B0509020204020204" pitchFamily="49" charset="-122"/>
            </a:endParaRPr>
          </a:p>
        </p:txBody>
      </p:sp>
      <p:sp>
        <p:nvSpPr>
          <p:cNvPr id="3" name="文本框 2">
            <a:extLst>
              <a:ext uri="{FF2B5EF4-FFF2-40B4-BE49-F238E27FC236}">
                <a16:creationId xmlns:a16="http://schemas.microsoft.com/office/drawing/2014/main" id="{8F91802D-E66C-4552-A240-F2DA2BA36041}"/>
              </a:ext>
            </a:extLst>
          </p:cNvPr>
          <p:cNvSpPr txBox="1"/>
          <p:nvPr/>
        </p:nvSpPr>
        <p:spPr>
          <a:xfrm>
            <a:off x="1417740" y="3789690"/>
            <a:ext cx="9806730" cy="2554545"/>
          </a:xfrm>
          <a:prstGeom prst="rect">
            <a:avLst/>
          </a:prstGeom>
          <a:noFill/>
        </p:spPr>
        <p:txBody>
          <a:bodyPr wrap="square" rtlCol="0">
            <a:spAutoFit/>
          </a:bodyPr>
          <a:lstStyle/>
          <a:p>
            <a:r>
              <a:rPr lang="en-US" altLang="zh-CN" sz="3200" dirty="0">
                <a:solidFill>
                  <a:schemeClr val="bg1"/>
                </a:solidFill>
                <a:latin typeface="YaHei Consolas Hybrid" panose="020B0509020204020204" pitchFamily="49" charset="-122"/>
                <a:ea typeface="YaHei Consolas Hybrid" panose="020B0509020204020204" pitchFamily="49" charset="-122"/>
              </a:rPr>
              <a:t>pack </a:t>
            </a:r>
            <a:r>
              <a:rPr lang="zh-CN" altLang="en-US" sz="3200" dirty="0">
                <a:solidFill>
                  <a:schemeClr val="bg1"/>
                </a:solidFill>
                <a:latin typeface="YaHei Consolas Hybrid" panose="020B0509020204020204" pitchFamily="49" charset="-122"/>
                <a:ea typeface="YaHei Consolas Hybrid" panose="020B0509020204020204" pitchFamily="49" charset="-122"/>
              </a:rPr>
              <a:t>的第一个参数是处理指令，</a:t>
            </a:r>
            <a:r>
              <a:rPr lang="en-US" altLang="zh-CN" sz="3200" dirty="0">
                <a:solidFill>
                  <a:schemeClr val="bg1"/>
                </a:solidFill>
                <a:latin typeface="YaHei Consolas Hybrid" panose="020B0509020204020204" pitchFamily="49" charset="-122"/>
                <a:ea typeface="YaHei Consolas Hybrid" panose="020B0509020204020204" pitchFamily="49" charset="-122"/>
              </a:rPr>
              <a:t>‘&gt;I’ </a:t>
            </a:r>
            <a:r>
              <a:rPr lang="zh-CN" altLang="en-US" sz="3200" dirty="0">
                <a:solidFill>
                  <a:schemeClr val="bg1"/>
                </a:solidFill>
                <a:latin typeface="YaHei Consolas Hybrid" panose="020B0509020204020204" pitchFamily="49" charset="-122"/>
                <a:ea typeface="YaHei Consolas Hybrid" panose="020B0509020204020204" pitchFamily="49" charset="-122"/>
              </a:rPr>
              <a:t>的意思是：</a:t>
            </a:r>
            <a:r>
              <a:rPr lang="en-US" altLang="zh-CN" sz="3200" dirty="0">
                <a:solidFill>
                  <a:schemeClr val="bg1"/>
                </a:solidFill>
                <a:latin typeface="YaHei Consolas Hybrid" panose="020B0509020204020204" pitchFamily="49" charset="-122"/>
                <a:ea typeface="YaHei Consolas Hybrid" panose="020B0509020204020204" pitchFamily="49" charset="-122"/>
              </a:rPr>
              <a:t>&gt; </a:t>
            </a:r>
            <a:r>
              <a:rPr lang="zh-CN" altLang="en-US" sz="3200" dirty="0">
                <a:solidFill>
                  <a:schemeClr val="bg1"/>
                </a:solidFill>
                <a:latin typeface="YaHei Consolas Hybrid" panose="020B0509020204020204" pitchFamily="49" charset="-122"/>
                <a:ea typeface="YaHei Consolas Hybrid" panose="020B0509020204020204" pitchFamily="49" charset="-122"/>
              </a:rPr>
              <a:t>表示字节顺序是 </a:t>
            </a:r>
            <a:r>
              <a:rPr lang="en-US" altLang="zh-CN" sz="3200" dirty="0">
                <a:solidFill>
                  <a:schemeClr val="bg1"/>
                </a:solidFill>
                <a:latin typeface="YaHei Consolas Hybrid" panose="020B0509020204020204" pitchFamily="49" charset="-122"/>
                <a:ea typeface="YaHei Consolas Hybrid" panose="020B0509020204020204" pitchFamily="49" charset="-122"/>
              </a:rPr>
              <a:t>Big-Endian</a:t>
            </a:r>
            <a:r>
              <a:rPr lang="zh-CN" altLang="en-US" sz="3200" dirty="0">
                <a:solidFill>
                  <a:schemeClr val="bg1"/>
                </a:solidFill>
                <a:latin typeface="YaHei Consolas Hybrid" panose="020B0509020204020204" pitchFamily="49" charset="-122"/>
                <a:ea typeface="YaHei Consolas Hybrid" panose="020B0509020204020204" pitchFamily="49" charset="-122"/>
              </a:rPr>
              <a:t>，也就是网络序</a:t>
            </a:r>
            <a:r>
              <a:rPr lang="en-US" altLang="zh-CN" sz="3200" dirty="0">
                <a:solidFill>
                  <a:schemeClr val="bg1"/>
                </a:solidFill>
                <a:latin typeface="YaHei Consolas Hybrid" panose="020B0509020204020204" pitchFamily="49" charset="-122"/>
                <a:ea typeface="YaHei Consolas Hybrid" panose="020B0509020204020204" pitchFamily="49" charset="-122"/>
              </a:rPr>
              <a:t>(</a:t>
            </a:r>
            <a:r>
              <a:rPr lang="zh-CN" altLang="en-US" sz="3200" dirty="0">
                <a:solidFill>
                  <a:schemeClr val="bg1"/>
                </a:solidFill>
                <a:latin typeface="YaHei Consolas Hybrid" panose="020B0509020204020204" pitchFamily="49" charset="-122"/>
                <a:ea typeface="YaHei Consolas Hybrid" panose="020B0509020204020204" pitchFamily="49" charset="-122"/>
              </a:rPr>
              <a:t>大端序</a:t>
            </a:r>
            <a:r>
              <a:rPr lang="en-US" altLang="zh-CN" sz="3200" dirty="0">
                <a:solidFill>
                  <a:schemeClr val="bg1"/>
                </a:solidFill>
                <a:latin typeface="YaHei Consolas Hybrid" panose="020B0509020204020204" pitchFamily="49" charset="-122"/>
                <a:ea typeface="YaHei Consolas Hybrid" panose="020B0509020204020204" pitchFamily="49" charset="-122"/>
              </a:rPr>
              <a:t>)</a:t>
            </a:r>
            <a:r>
              <a:rPr lang="zh-CN" altLang="en-US" sz="3200" dirty="0">
                <a:solidFill>
                  <a:schemeClr val="bg1"/>
                </a:solidFill>
                <a:latin typeface="YaHei Consolas Hybrid" panose="020B0509020204020204" pitchFamily="49" charset="-122"/>
                <a:ea typeface="YaHei Consolas Hybrid" panose="020B0509020204020204" pitchFamily="49" charset="-122"/>
              </a:rPr>
              <a:t>，</a:t>
            </a:r>
            <a:r>
              <a:rPr lang="en-US" altLang="zh-CN" sz="3200" dirty="0">
                <a:solidFill>
                  <a:schemeClr val="bg1"/>
                </a:solidFill>
                <a:latin typeface="YaHei Consolas Hybrid" panose="020B0509020204020204" pitchFamily="49" charset="-122"/>
                <a:ea typeface="YaHei Consolas Hybrid" panose="020B0509020204020204" pitchFamily="49" charset="-122"/>
              </a:rPr>
              <a:t>I </a:t>
            </a:r>
            <a:r>
              <a:rPr lang="zh-CN" altLang="en-US" sz="3200" dirty="0">
                <a:solidFill>
                  <a:schemeClr val="bg1"/>
                </a:solidFill>
                <a:latin typeface="YaHei Consolas Hybrid" panose="020B0509020204020204" pitchFamily="49" charset="-122"/>
                <a:ea typeface="YaHei Consolas Hybrid" panose="020B0509020204020204" pitchFamily="49" charset="-122"/>
              </a:rPr>
              <a:t>表示 </a:t>
            </a:r>
            <a:r>
              <a:rPr lang="en-US" altLang="zh-CN" sz="3200" dirty="0">
                <a:solidFill>
                  <a:schemeClr val="bg1"/>
                </a:solidFill>
                <a:latin typeface="YaHei Consolas Hybrid" panose="020B0509020204020204" pitchFamily="49" charset="-122"/>
                <a:ea typeface="YaHei Consolas Hybrid" panose="020B0509020204020204" pitchFamily="49" charset="-122"/>
              </a:rPr>
              <a:t>4 </a:t>
            </a:r>
            <a:r>
              <a:rPr lang="zh-CN" altLang="en-US" sz="3200" dirty="0">
                <a:solidFill>
                  <a:schemeClr val="bg1"/>
                </a:solidFill>
                <a:latin typeface="YaHei Consolas Hybrid" panose="020B0509020204020204" pitchFamily="49" charset="-122"/>
                <a:ea typeface="YaHei Consolas Hybrid" panose="020B0509020204020204" pitchFamily="49" charset="-122"/>
              </a:rPr>
              <a:t>字节无符号整数。</a:t>
            </a:r>
          </a:p>
          <a:p>
            <a:endParaRPr lang="zh-CN" altLang="en-US" sz="3200" dirty="0">
              <a:solidFill>
                <a:schemeClr val="bg1"/>
              </a:solidFill>
              <a:latin typeface="YaHei Consolas Hybrid" panose="020B0509020204020204" pitchFamily="49" charset="-122"/>
              <a:ea typeface="YaHei Consolas Hybrid" panose="020B0509020204020204" pitchFamily="49" charset="-122"/>
            </a:endParaRPr>
          </a:p>
          <a:p>
            <a:r>
              <a:rPr lang="zh-CN" altLang="en-US" sz="3200" dirty="0">
                <a:solidFill>
                  <a:schemeClr val="bg1"/>
                </a:solidFill>
                <a:latin typeface="YaHei Consolas Hybrid" panose="020B0509020204020204" pitchFamily="49" charset="-122"/>
                <a:ea typeface="YaHei Consolas Hybrid" panose="020B0509020204020204" pitchFamily="49" charset="-122"/>
              </a:rPr>
              <a:t>后面的参数个数要和处理指令一致。</a:t>
            </a:r>
          </a:p>
        </p:txBody>
      </p:sp>
    </p:spTree>
    <p:extLst>
      <p:ext uri="{BB962C8B-B14F-4D97-AF65-F5344CB8AC3E}">
        <p14:creationId xmlns:p14="http://schemas.microsoft.com/office/powerpoint/2010/main" val="925857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BABA5C7-5C5D-4078-A2D4-94BB407718C4}"/>
              </a:ext>
            </a:extLst>
          </p:cNvPr>
          <p:cNvSpPr txBox="1"/>
          <p:nvPr/>
        </p:nvSpPr>
        <p:spPr>
          <a:xfrm>
            <a:off x="817928" y="3349600"/>
            <a:ext cx="10356208" cy="3139321"/>
          </a:xfrm>
          <a:prstGeom prst="rect">
            <a:avLst/>
          </a:prstGeom>
          <a:noFill/>
        </p:spPr>
        <p:txBody>
          <a:bodyPr wrap="square" rtlCol="0">
            <a:spAutoFit/>
          </a:bodyPr>
          <a:lstStyle/>
          <a:p>
            <a:pPr algn="just"/>
            <a:r>
              <a:rPr lang="zh-CN" altLang="en-US" dirty="0">
                <a:solidFill>
                  <a:schemeClr val="bg1"/>
                </a:solidFill>
                <a:latin typeface="YaHei Consolas Hybrid" panose="020B0509020204020204" pitchFamily="49" charset="-122"/>
                <a:ea typeface="YaHei Consolas Hybrid" panose="020B0509020204020204" pitchFamily="49" charset="-122"/>
              </a:rPr>
              <a:t>读入一个 </a:t>
            </a:r>
            <a:r>
              <a:rPr lang="en-US" altLang="zh-CN" dirty="0">
                <a:solidFill>
                  <a:schemeClr val="bg1"/>
                </a:solidFill>
                <a:latin typeface="YaHei Consolas Hybrid" panose="020B0509020204020204" pitchFamily="49" charset="-122"/>
                <a:ea typeface="YaHei Consolas Hybrid" panose="020B0509020204020204" pitchFamily="49" charset="-122"/>
              </a:rPr>
              <a:t>BMP </a:t>
            </a:r>
            <a:r>
              <a:rPr lang="zh-CN" altLang="en-US" dirty="0">
                <a:solidFill>
                  <a:schemeClr val="bg1"/>
                </a:solidFill>
                <a:latin typeface="YaHei Consolas Hybrid" panose="020B0509020204020204" pitchFamily="49" charset="-122"/>
                <a:ea typeface="YaHei Consolas Hybrid" panose="020B0509020204020204" pitchFamily="49" charset="-122"/>
              </a:rPr>
              <a:t>文件的前 </a:t>
            </a:r>
            <a:r>
              <a:rPr lang="en-US" altLang="zh-CN" dirty="0">
                <a:solidFill>
                  <a:schemeClr val="bg1"/>
                </a:solidFill>
                <a:latin typeface="YaHei Consolas Hybrid" panose="020B0509020204020204" pitchFamily="49" charset="-122"/>
                <a:ea typeface="YaHei Consolas Hybrid" panose="020B0509020204020204" pitchFamily="49" charset="-122"/>
              </a:rPr>
              <a:t>30 </a:t>
            </a:r>
            <a:r>
              <a:rPr lang="zh-CN" altLang="en-US" dirty="0">
                <a:solidFill>
                  <a:schemeClr val="bg1"/>
                </a:solidFill>
                <a:latin typeface="YaHei Consolas Hybrid" panose="020B0509020204020204" pitchFamily="49" charset="-122"/>
                <a:ea typeface="YaHei Consolas Hybrid" panose="020B0509020204020204" pitchFamily="49" charset="-122"/>
              </a:rPr>
              <a:t>字节，文件头的结构按顺序如下</a:t>
            </a:r>
          </a:p>
          <a:p>
            <a:pPr algn="just"/>
            <a:endParaRPr lang="zh-CN" altLang="en-US" dirty="0">
              <a:solidFill>
                <a:schemeClr val="bg1"/>
              </a:solidFill>
              <a:latin typeface="YaHei Consolas Hybrid" panose="020B0509020204020204" pitchFamily="49" charset="-122"/>
              <a:ea typeface="YaHei Consolas Hybrid" panose="020B0509020204020204" pitchFamily="49" charset="-122"/>
            </a:endParaRP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两个字节：</a:t>
            </a:r>
            <a:r>
              <a:rPr lang="en-US" altLang="zh-CN" dirty="0">
                <a:solidFill>
                  <a:schemeClr val="bg1"/>
                </a:solidFill>
                <a:latin typeface="YaHei Consolas Hybrid" panose="020B0509020204020204" pitchFamily="49" charset="-122"/>
                <a:ea typeface="YaHei Consolas Hybrid" panose="020B0509020204020204" pitchFamily="49" charset="-122"/>
              </a:rPr>
              <a:t>BM </a:t>
            </a:r>
            <a:r>
              <a:rPr lang="zh-CN" altLang="en-US" dirty="0">
                <a:solidFill>
                  <a:schemeClr val="bg1"/>
                </a:solidFill>
                <a:latin typeface="YaHei Consolas Hybrid" panose="020B0509020204020204" pitchFamily="49" charset="-122"/>
                <a:ea typeface="YaHei Consolas Hybrid" panose="020B0509020204020204" pitchFamily="49" charset="-122"/>
              </a:rPr>
              <a:t>表示 </a:t>
            </a:r>
            <a:r>
              <a:rPr lang="en-US" altLang="zh-CN" dirty="0">
                <a:solidFill>
                  <a:schemeClr val="bg1"/>
                </a:solidFill>
                <a:latin typeface="YaHei Consolas Hybrid" panose="020B0509020204020204" pitchFamily="49" charset="-122"/>
                <a:ea typeface="YaHei Consolas Hybrid" panose="020B0509020204020204" pitchFamily="49" charset="-122"/>
              </a:rPr>
              <a:t>Windows </a:t>
            </a:r>
            <a:r>
              <a:rPr lang="zh-CN" altLang="en-US" dirty="0">
                <a:solidFill>
                  <a:schemeClr val="bg1"/>
                </a:solidFill>
                <a:latin typeface="YaHei Consolas Hybrid" panose="020B0509020204020204" pitchFamily="49" charset="-122"/>
                <a:ea typeface="YaHei Consolas Hybrid" panose="020B0509020204020204" pitchFamily="49" charset="-122"/>
              </a:rPr>
              <a:t>位图，</a:t>
            </a:r>
            <a:r>
              <a:rPr lang="en-US" altLang="zh-CN" dirty="0">
                <a:solidFill>
                  <a:schemeClr val="bg1"/>
                </a:solidFill>
                <a:latin typeface="YaHei Consolas Hybrid" panose="020B0509020204020204" pitchFamily="49" charset="-122"/>
                <a:ea typeface="YaHei Consolas Hybrid" panose="020B0509020204020204" pitchFamily="49" charset="-122"/>
              </a:rPr>
              <a:t>BA </a:t>
            </a:r>
            <a:r>
              <a:rPr lang="zh-CN" altLang="en-US" dirty="0">
                <a:solidFill>
                  <a:schemeClr val="bg1"/>
                </a:solidFill>
                <a:latin typeface="YaHei Consolas Hybrid" panose="020B0509020204020204" pitchFamily="49" charset="-122"/>
                <a:ea typeface="YaHei Consolas Hybrid" panose="020B0509020204020204" pitchFamily="49" charset="-122"/>
              </a:rPr>
              <a:t>表示 </a:t>
            </a:r>
            <a:r>
              <a:rPr lang="en-US" altLang="zh-CN" dirty="0">
                <a:solidFill>
                  <a:schemeClr val="bg1"/>
                </a:solidFill>
                <a:latin typeface="YaHei Consolas Hybrid" panose="020B0509020204020204" pitchFamily="49" charset="-122"/>
                <a:ea typeface="YaHei Consolas Hybrid" panose="020B0509020204020204" pitchFamily="49" charset="-122"/>
              </a:rPr>
              <a:t>OS/2 </a:t>
            </a:r>
            <a:r>
              <a:rPr lang="zh-CN" altLang="en-US" dirty="0">
                <a:solidFill>
                  <a:schemeClr val="bg1"/>
                </a:solidFill>
                <a:latin typeface="YaHei Consolas Hybrid" panose="020B0509020204020204" pitchFamily="49" charset="-122"/>
                <a:ea typeface="YaHei Consolas Hybrid" panose="020B0509020204020204" pitchFamily="49" charset="-122"/>
              </a:rPr>
              <a:t>位图</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字节整数：表示位图大小</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字节整数：保留位，始终为 </a:t>
            </a:r>
            <a:r>
              <a:rPr lang="en-US" altLang="zh-CN" dirty="0">
                <a:solidFill>
                  <a:schemeClr val="bg1"/>
                </a:solidFill>
                <a:latin typeface="YaHei Consolas Hybrid" panose="020B0509020204020204" pitchFamily="49" charset="-122"/>
                <a:ea typeface="YaHei Consolas Hybrid" panose="020B0509020204020204" pitchFamily="49" charset="-122"/>
              </a:rPr>
              <a:t>0</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字节整数：实际图像的偏移量</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a:t>
            </a:r>
            <a:r>
              <a:rPr lang="en-US" altLang="zh-CN" dirty="0">
                <a:solidFill>
                  <a:schemeClr val="bg1"/>
                </a:solidFill>
                <a:latin typeface="YaHei Consolas Hybrid" panose="020B0509020204020204" pitchFamily="49" charset="-122"/>
                <a:ea typeface="YaHei Consolas Hybrid" panose="020B0509020204020204" pitchFamily="49" charset="-122"/>
              </a:rPr>
              <a:t>Header </a:t>
            </a:r>
            <a:r>
              <a:rPr lang="zh-CN" altLang="en-US" dirty="0">
                <a:solidFill>
                  <a:schemeClr val="bg1"/>
                </a:solidFill>
                <a:latin typeface="YaHei Consolas Hybrid" panose="020B0509020204020204" pitchFamily="49" charset="-122"/>
                <a:ea typeface="YaHei Consolas Hybrid" panose="020B0509020204020204" pitchFamily="49" charset="-122"/>
              </a:rPr>
              <a:t>的字节数</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字节整数：图像宽度</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字节整数：图像高度</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2 </a:t>
            </a:r>
            <a:r>
              <a:rPr lang="zh-CN" altLang="en-US" dirty="0">
                <a:solidFill>
                  <a:schemeClr val="bg1"/>
                </a:solidFill>
                <a:latin typeface="YaHei Consolas Hybrid" panose="020B0509020204020204" pitchFamily="49" charset="-122"/>
                <a:ea typeface="YaHei Consolas Hybrid" panose="020B0509020204020204" pitchFamily="49" charset="-122"/>
              </a:rPr>
              <a:t>字节整数：始终为 </a:t>
            </a:r>
            <a:r>
              <a:rPr lang="en-US" altLang="zh-CN" dirty="0">
                <a:solidFill>
                  <a:schemeClr val="bg1"/>
                </a:solidFill>
                <a:latin typeface="YaHei Consolas Hybrid" panose="020B0509020204020204" pitchFamily="49" charset="-122"/>
                <a:ea typeface="YaHei Consolas Hybrid" panose="020B0509020204020204" pitchFamily="49" charset="-122"/>
              </a:rPr>
              <a:t>1</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2 </a:t>
            </a:r>
            <a:r>
              <a:rPr lang="zh-CN" altLang="en-US" dirty="0">
                <a:solidFill>
                  <a:schemeClr val="bg1"/>
                </a:solidFill>
                <a:latin typeface="YaHei Consolas Hybrid" panose="020B0509020204020204" pitchFamily="49" charset="-122"/>
                <a:ea typeface="YaHei Consolas Hybrid" panose="020B0509020204020204" pitchFamily="49" charset="-122"/>
              </a:rPr>
              <a:t>字节整数：颜色数</a:t>
            </a:r>
          </a:p>
        </p:txBody>
      </p:sp>
      <p:sp>
        <p:nvSpPr>
          <p:cNvPr id="3" name="文本框 2">
            <a:extLst>
              <a:ext uri="{FF2B5EF4-FFF2-40B4-BE49-F238E27FC236}">
                <a16:creationId xmlns:a16="http://schemas.microsoft.com/office/drawing/2014/main" id="{8F91802D-E66C-4552-A240-F2DA2BA36041}"/>
              </a:ext>
            </a:extLst>
          </p:cNvPr>
          <p:cNvSpPr txBox="1"/>
          <p:nvPr/>
        </p:nvSpPr>
        <p:spPr>
          <a:xfrm>
            <a:off x="817928" y="375371"/>
            <a:ext cx="9936758" cy="2677656"/>
          </a:xfrm>
          <a:prstGeom prst="rect">
            <a:avLst/>
          </a:prstGeom>
          <a:noFill/>
        </p:spPr>
        <p:txBody>
          <a:bodyPr wrap="square" rtlCol="0">
            <a:spAutoFit/>
          </a:bodyPr>
          <a:lstStyle/>
          <a:p>
            <a:r>
              <a:rPr lang="en-US" altLang="zh-CN" sz="2400" dirty="0">
                <a:solidFill>
                  <a:schemeClr val="bg1"/>
                </a:solidFill>
                <a:latin typeface="YaHei Consolas Hybrid" panose="020B0509020204020204" pitchFamily="49" charset="-122"/>
                <a:ea typeface="YaHei Consolas Hybrid" panose="020B0509020204020204" pitchFamily="49" charset="-122"/>
              </a:rPr>
              <a:t>&gt;&gt;&gt; import struct</a:t>
            </a:r>
          </a:p>
          <a:p>
            <a:r>
              <a:rPr lang="en-US" altLang="zh-CN" sz="2400" dirty="0">
                <a:solidFill>
                  <a:schemeClr val="bg1"/>
                </a:solidFill>
                <a:latin typeface="YaHei Consolas Hybrid" panose="020B0509020204020204" pitchFamily="49" charset="-122"/>
                <a:ea typeface="YaHei Consolas Hybrid" panose="020B0509020204020204" pitchFamily="49" charset="-122"/>
              </a:rPr>
              <a:t>&gt;&gt;&gt; bmp = '\x42\x4d\x38\x8c\x0a\x00\x00\x00\x00\x00\x36\x00\x00\x00\x28\x00\x00\x00\x80\x02\x00\x00\x68\x01\x00\x00\x01\x00\x18\x00’</a:t>
            </a:r>
          </a:p>
          <a:p>
            <a:r>
              <a:rPr lang="en-US" altLang="zh-CN" sz="2400" dirty="0">
                <a:solidFill>
                  <a:schemeClr val="bg1"/>
                </a:solidFill>
                <a:latin typeface="YaHei Consolas Hybrid" panose="020B0509020204020204" pitchFamily="49" charset="-122"/>
                <a:ea typeface="YaHei Consolas Hybrid" panose="020B0509020204020204" pitchFamily="49" charset="-122"/>
              </a:rPr>
              <a:t>&gt;&gt;&gt; </a:t>
            </a:r>
            <a:r>
              <a:rPr lang="en-US" altLang="zh-CN" sz="2400" dirty="0" err="1">
                <a:solidFill>
                  <a:schemeClr val="bg1"/>
                </a:solidFill>
                <a:latin typeface="YaHei Consolas Hybrid" panose="020B0509020204020204" pitchFamily="49" charset="-122"/>
                <a:ea typeface="YaHei Consolas Hybrid" panose="020B0509020204020204" pitchFamily="49" charset="-122"/>
              </a:rPr>
              <a:t>struct.unpack</a:t>
            </a:r>
            <a:r>
              <a:rPr lang="en-US" altLang="zh-CN" sz="2400" dirty="0">
                <a:solidFill>
                  <a:schemeClr val="bg1"/>
                </a:solidFill>
                <a:latin typeface="YaHei Consolas Hybrid" panose="020B0509020204020204" pitchFamily="49" charset="-122"/>
                <a:ea typeface="YaHei Consolas Hybrid" panose="020B0509020204020204" pitchFamily="49" charset="-122"/>
              </a:rPr>
              <a:t>('&lt;</a:t>
            </a:r>
            <a:r>
              <a:rPr lang="en-US" altLang="zh-CN" sz="2400" dirty="0" err="1">
                <a:solidFill>
                  <a:schemeClr val="bg1"/>
                </a:solidFill>
                <a:latin typeface="YaHei Consolas Hybrid" panose="020B0509020204020204" pitchFamily="49" charset="-122"/>
                <a:ea typeface="YaHei Consolas Hybrid" panose="020B0509020204020204" pitchFamily="49" charset="-122"/>
              </a:rPr>
              <a:t>ccIIIIIIHH</a:t>
            </a:r>
            <a:r>
              <a:rPr lang="en-US" altLang="zh-CN" sz="2400" dirty="0">
                <a:solidFill>
                  <a:schemeClr val="bg1"/>
                </a:solidFill>
                <a:latin typeface="YaHei Consolas Hybrid" panose="020B0509020204020204" pitchFamily="49" charset="-122"/>
                <a:ea typeface="YaHei Consolas Hybrid" panose="020B0509020204020204" pitchFamily="49" charset="-122"/>
              </a:rPr>
              <a:t>',bmp)</a:t>
            </a:r>
          </a:p>
          <a:p>
            <a:r>
              <a:rPr lang="en-US" altLang="zh-CN" sz="2400" dirty="0">
                <a:solidFill>
                  <a:schemeClr val="bg1"/>
                </a:solidFill>
                <a:latin typeface="YaHei Consolas Hybrid" panose="020B0509020204020204" pitchFamily="49" charset="-122"/>
                <a:ea typeface="YaHei Consolas Hybrid" panose="020B0509020204020204" pitchFamily="49" charset="-122"/>
              </a:rPr>
              <a:t>('B', 'M', 691256, 0, 54, 40, 640, 360, 1, 24)</a:t>
            </a:r>
            <a:endParaRPr lang="zh-CN" altLang="en-US" sz="2400" dirty="0">
              <a:solidFill>
                <a:schemeClr val="bg1"/>
              </a:solidFill>
              <a:latin typeface="YaHei Consolas Hybrid" panose="020B0509020204020204" pitchFamily="49" charset="-122"/>
              <a:ea typeface="YaHei Consolas Hybrid" panose="020B0509020204020204" pitchFamily="49" charset="-122"/>
            </a:endParaRPr>
          </a:p>
        </p:txBody>
      </p:sp>
    </p:spTree>
    <p:extLst>
      <p:ext uri="{BB962C8B-B14F-4D97-AF65-F5344CB8AC3E}">
        <p14:creationId xmlns:p14="http://schemas.microsoft.com/office/powerpoint/2010/main" val="402940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535A710-D167-4CEF-8CE3-9F7243D97A65}"/>
              </a:ext>
            </a:extLst>
          </p:cNvPr>
          <p:cNvSpPr txBox="1"/>
          <p:nvPr/>
        </p:nvSpPr>
        <p:spPr>
          <a:xfrm>
            <a:off x="830269" y="168721"/>
            <a:ext cx="4858575" cy="5838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2400" b="1" spc="150">
                <a:solidFill>
                  <a:schemeClr val="bg1"/>
                </a:solidFill>
                <a:latin typeface="SimSun" panose="02010600030101010101" pitchFamily="2" charset="-122"/>
                <a:ea typeface="SimSun" panose="02010600030101010101" pitchFamily="2" charset="-122"/>
                <a:cs typeface="+mj-cs"/>
              </a:rPr>
              <a:t>常见工具</a:t>
            </a:r>
            <a:r>
              <a:rPr lang="en-US" altLang="zh-CN" sz="2400" b="1" spc="150">
                <a:solidFill>
                  <a:schemeClr val="bg1"/>
                </a:solidFill>
                <a:latin typeface="SimSun" panose="02010600030101010101" pitchFamily="2" charset="-122"/>
                <a:ea typeface="SimSun" panose="02010600030101010101" pitchFamily="2" charset="-122"/>
                <a:cs typeface="+mj-cs"/>
              </a:rPr>
              <a:t>——010Editor</a:t>
            </a:r>
            <a:endParaRPr lang="zh-CN" altLang="en-US" sz="2400" b="1" spc="150">
              <a:solidFill>
                <a:schemeClr val="bg1"/>
              </a:solidFill>
              <a:latin typeface="SimSun" panose="02010600030101010101" pitchFamily="2" charset="-122"/>
              <a:ea typeface="SimSun" panose="02010600030101010101" pitchFamily="2" charset="-122"/>
              <a:cs typeface="+mj-cs"/>
            </a:endParaRPr>
          </a:p>
        </p:txBody>
      </p:sp>
      <p:pic>
        <p:nvPicPr>
          <p:cNvPr id="8" name="图片 7" descr="图形用户界面&#10;&#10;描述已自动生成">
            <a:extLst>
              <a:ext uri="{FF2B5EF4-FFF2-40B4-BE49-F238E27FC236}">
                <a16:creationId xmlns:a16="http://schemas.microsoft.com/office/drawing/2014/main" id="{1A857AFB-1F24-461A-99B7-70FA9EFDF7E1}"/>
              </a:ext>
            </a:extLst>
          </p:cNvPr>
          <p:cNvPicPr>
            <a:picLocks noChangeAspect="1"/>
          </p:cNvPicPr>
          <p:nvPr/>
        </p:nvPicPr>
        <p:blipFill>
          <a:blip r:embed="rId2"/>
          <a:stretch>
            <a:fillRect/>
          </a:stretch>
        </p:blipFill>
        <p:spPr>
          <a:xfrm>
            <a:off x="6638925" y="1649840"/>
            <a:ext cx="5553075" cy="3553967"/>
          </a:xfrm>
          <a:prstGeom prst="rect">
            <a:avLst/>
          </a:prstGeom>
          <a:noFill/>
        </p:spPr>
      </p:pic>
      <p:sp>
        <p:nvSpPr>
          <p:cNvPr id="4" name="文本框 3">
            <a:extLst>
              <a:ext uri="{FF2B5EF4-FFF2-40B4-BE49-F238E27FC236}">
                <a16:creationId xmlns:a16="http://schemas.microsoft.com/office/drawing/2014/main" id="{C78092CC-DA61-43E1-BED6-587297BFE083}"/>
              </a:ext>
            </a:extLst>
          </p:cNvPr>
          <p:cNvSpPr txBox="1"/>
          <p:nvPr/>
        </p:nvSpPr>
        <p:spPr>
          <a:xfrm>
            <a:off x="830263" y="1266825"/>
            <a:ext cx="4858574" cy="4495800"/>
          </a:xfrm>
          <a:prstGeom prst="rect">
            <a:avLst/>
          </a:prstGeom>
        </p:spPr>
        <p:txBody>
          <a:bodyPr vert="horz" lIns="91440" tIns="45720" rIns="91440" bIns="45720" rtlCol="0">
            <a:normAutofit/>
          </a:bodyPr>
          <a:lstStyle/>
          <a:p>
            <a:pPr marL="285750" indent="-228600">
              <a:lnSpc>
                <a:spcPct val="150000"/>
              </a:lnSpc>
              <a:spcBef>
                <a:spcPts val="1500"/>
              </a:spcBef>
              <a:buClr>
                <a:schemeClr val="accent1"/>
              </a:buClr>
              <a:buFont typeface="Arial" panose="020B0604020202020204" pitchFamily="34" charset="0"/>
              <a:buChar char="•"/>
            </a:pPr>
            <a:r>
              <a:rPr lang="en-US" altLang="zh-CN" sz="1500" spc="150" dirty="0" err="1">
                <a:solidFill>
                  <a:schemeClr val="bg1"/>
                </a:solidFill>
                <a:latin typeface="Microsoft YaHei UI" panose="020B0503020204020204" pitchFamily="34" charset="-122"/>
                <a:ea typeface="Microsoft YaHei UI" panose="020B0503020204020204" pitchFamily="34" charset="-122"/>
              </a:rPr>
              <a:t>SweetScape</a:t>
            </a:r>
            <a:r>
              <a:rPr lang="en-US" altLang="zh-CN" sz="1500" spc="150" dirty="0">
                <a:solidFill>
                  <a:schemeClr val="bg1"/>
                </a:solidFill>
                <a:latin typeface="Microsoft YaHei UI" panose="020B0503020204020204" pitchFamily="34" charset="-122"/>
                <a:ea typeface="Microsoft YaHei UI" panose="020B0503020204020204" pitchFamily="34" charset="-122"/>
              </a:rPr>
              <a:t> 010 Editor </a:t>
            </a:r>
            <a:r>
              <a:rPr lang="zh-CN" altLang="en-US" sz="1500" spc="150" dirty="0">
                <a:solidFill>
                  <a:schemeClr val="bg1"/>
                </a:solidFill>
                <a:latin typeface="Microsoft YaHei UI" panose="020B0503020204020204" pitchFamily="34" charset="-122"/>
                <a:ea typeface="Microsoft YaHei UI" panose="020B0503020204020204" pitchFamily="34" charset="-122"/>
              </a:rPr>
              <a:t>是一个全新的十六进位文件编辑器，它有别于传统的十六进位编辑器在于它可用「模板」来解析二进位文件，从而让你读懂和编辑它。它还可用来比较一切可视的二进位文件。</a:t>
            </a:r>
          </a:p>
          <a:p>
            <a:pPr indent="-228600">
              <a:lnSpc>
                <a:spcPct val="150000"/>
              </a:lnSpc>
              <a:spcBef>
                <a:spcPts val="1500"/>
              </a:spcBef>
              <a:buClr>
                <a:schemeClr val="accent1"/>
              </a:buClr>
              <a:buFont typeface="Arial" panose="020B0604020202020204" pitchFamily="34" charset="0"/>
              <a:buChar char="•"/>
            </a:pPr>
            <a:r>
              <a:rPr lang="en-US" altLang="zh-CN" sz="1500" spc="150" dirty="0">
                <a:solidFill>
                  <a:schemeClr val="bg1"/>
                </a:solidFill>
                <a:latin typeface="Microsoft YaHei UI" panose="020B0503020204020204" pitchFamily="34" charset="-122"/>
                <a:ea typeface="Microsoft YaHei UI" panose="020B0503020204020204" pitchFamily="34" charset="-122"/>
              </a:rPr>
              <a:t>  </a:t>
            </a:r>
            <a:r>
              <a:rPr lang="zh-CN" altLang="en-US" sz="1500" spc="150" dirty="0">
                <a:solidFill>
                  <a:schemeClr val="bg1"/>
                </a:solidFill>
                <a:latin typeface="Microsoft YaHei UI" panose="020B0503020204020204" pitchFamily="34" charset="-122"/>
                <a:ea typeface="Microsoft YaHei UI" panose="020B0503020204020204" pitchFamily="34" charset="-122"/>
              </a:rPr>
              <a:t>利用它的模板功能可以非常轻松的观察文件内部的具体结构并且依此快速更改内容。</a:t>
            </a:r>
            <a:endParaRPr lang="en-US" altLang="zh-CN" sz="1500" spc="150" dirty="0">
              <a:solidFill>
                <a:schemeClr val="bg1"/>
              </a:solidFill>
              <a:latin typeface="Microsoft YaHei UI" panose="020B0503020204020204" pitchFamily="34" charset="-122"/>
              <a:ea typeface="Microsoft YaHei UI" panose="020B0503020204020204" pitchFamily="34" charset="-122"/>
            </a:endParaRPr>
          </a:p>
          <a:p>
            <a:pPr indent="-228600">
              <a:lnSpc>
                <a:spcPct val="150000"/>
              </a:lnSpc>
              <a:spcBef>
                <a:spcPts val="1500"/>
              </a:spcBef>
              <a:buClr>
                <a:schemeClr val="accent1"/>
              </a:buClr>
              <a:buFont typeface="Arial" panose="020B0604020202020204" pitchFamily="34" charset="0"/>
              <a:buChar char="•"/>
            </a:pPr>
            <a:endParaRPr lang="zh-CN" altLang="en-US" sz="1500" spc="15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6973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C741E-AB9F-45F3-BC81-A19250F77E52}"/>
              </a:ext>
            </a:extLst>
          </p:cNvPr>
          <p:cNvSpPr>
            <a:spLocks noGrp="1"/>
          </p:cNvSpPr>
          <p:nvPr>
            <p:ph type="title"/>
          </p:nvPr>
        </p:nvSpPr>
        <p:spPr/>
        <p:txBody>
          <a:bodyPr/>
          <a:lstStyle/>
          <a:p>
            <a:r>
              <a:rPr lang="zh-CN" altLang="en-US" dirty="0"/>
              <a:t>常见工具</a:t>
            </a:r>
            <a:r>
              <a:rPr lang="en-US" altLang="zh-CN" dirty="0"/>
              <a:t>——file</a:t>
            </a:r>
            <a:r>
              <a:rPr lang="zh-CN" altLang="en-US" dirty="0"/>
              <a:t>、</a:t>
            </a:r>
            <a:r>
              <a:rPr lang="en-US" altLang="zh-CN" dirty="0"/>
              <a:t>strings</a:t>
            </a:r>
            <a:endParaRPr lang="zh-CN" altLang="en-US" dirty="0"/>
          </a:p>
        </p:txBody>
      </p:sp>
      <p:sp>
        <p:nvSpPr>
          <p:cNvPr id="3" name="文本占位符 2">
            <a:extLst>
              <a:ext uri="{FF2B5EF4-FFF2-40B4-BE49-F238E27FC236}">
                <a16:creationId xmlns:a16="http://schemas.microsoft.com/office/drawing/2014/main" id="{E473CB58-CC22-420E-A3DF-C52571B4F706}"/>
              </a:ext>
            </a:extLst>
          </p:cNvPr>
          <p:cNvSpPr>
            <a:spLocks noGrp="1"/>
          </p:cNvSpPr>
          <p:nvPr>
            <p:ph type="body" idx="1"/>
          </p:nvPr>
        </p:nvSpPr>
        <p:spPr>
          <a:xfrm>
            <a:off x="586532" y="1262149"/>
            <a:ext cx="4433046" cy="703135"/>
          </a:xfrm>
        </p:spPr>
        <p:txBody>
          <a:bodyPr/>
          <a:lstStyle/>
          <a:p>
            <a:pPr algn="ctr"/>
            <a:r>
              <a:rPr lang="en-US" altLang="zh-CN" dirty="0">
                <a:solidFill>
                  <a:schemeClr val="bg1"/>
                </a:solidFill>
                <a:latin typeface="YaHei Consolas Hybrid" panose="020B0509020204020204" pitchFamily="49" charset="-122"/>
                <a:ea typeface="YaHei Consolas Hybrid" panose="020B0509020204020204" pitchFamily="49" charset="-122"/>
              </a:rPr>
              <a:t> file</a:t>
            </a:r>
            <a:r>
              <a:rPr lang="zh-CN" altLang="en-US" dirty="0">
                <a:solidFill>
                  <a:schemeClr val="bg1"/>
                </a:solidFill>
                <a:latin typeface="YaHei Consolas Hybrid" panose="020B0509020204020204" pitchFamily="49" charset="-122"/>
                <a:ea typeface="YaHei Consolas Hybrid" panose="020B0509020204020204" pitchFamily="49" charset="-122"/>
              </a:rPr>
              <a:t>命令</a:t>
            </a:r>
          </a:p>
        </p:txBody>
      </p:sp>
      <p:sp>
        <p:nvSpPr>
          <p:cNvPr id="6" name="内容占位符 5">
            <a:extLst>
              <a:ext uri="{FF2B5EF4-FFF2-40B4-BE49-F238E27FC236}">
                <a16:creationId xmlns:a16="http://schemas.microsoft.com/office/drawing/2014/main" id="{5C6066F0-CD3D-4371-9D61-2B76ADA2F19A}"/>
              </a:ext>
            </a:extLst>
          </p:cNvPr>
          <p:cNvSpPr>
            <a:spLocks noGrp="1"/>
          </p:cNvSpPr>
          <p:nvPr>
            <p:ph sz="quarter" idx="15"/>
          </p:nvPr>
        </p:nvSpPr>
        <p:spPr>
          <a:xfrm>
            <a:off x="754762" y="2063852"/>
            <a:ext cx="4177966" cy="4538283"/>
          </a:xfrm>
        </p:spPr>
        <p:txBody>
          <a:bodyPr>
            <a:normAutofit/>
          </a:bodyPr>
          <a:lstStyle/>
          <a:p>
            <a:r>
              <a:rPr lang="en-US" altLang="zh-CN" dirty="0"/>
              <a:t>file </a:t>
            </a:r>
            <a:r>
              <a:rPr lang="zh-CN" altLang="en-US" dirty="0"/>
              <a:t>命令根据文件头（魔法字节）去识别一个文件的文件类型。</a:t>
            </a:r>
            <a:endParaRPr lang="en-US" altLang="zh-CN" dirty="0"/>
          </a:p>
          <a:p>
            <a:pPr marL="0" indent="0">
              <a:buNone/>
            </a:pPr>
            <a:endParaRPr lang="en-US" altLang="zh-CN" dirty="0">
              <a:solidFill>
                <a:schemeClr val="accent1"/>
              </a:solidFill>
              <a:latin typeface="YaHei Consolas Hybrid" panose="020B0509020204020204" pitchFamily="49" charset="-122"/>
              <a:ea typeface="YaHei Consolas Hybrid" panose="020B0509020204020204" pitchFamily="49" charset="-122"/>
            </a:endParaRPr>
          </a:p>
          <a:p>
            <a:pPr marL="0" indent="0">
              <a:buNone/>
            </a:pPr>
            <a:endParaRPr lang="en-US" altLang="zh-CN" dirty="0">
              <a:solidFill>
                <a:schemeClr val="accent1"/>
              </a:solidFill>
              <a:latin typeface="YaHei Consolas Hybrid" panose="020B0509020204020204" pitchFamily="49" charset="-122"/>
              <a:ea typeface="YaHei Consolas Hybrid" panose="020B0509020204020204" pitchFamily="49" charset="-122"/>
            </a:endParaRPr>
          </a:p>
          <a:p>
            <a:pPr marL="0" indent="0">
              <a:buNone/>
            </a:pPr>
            <a:r>
              <a:rPr lang="en-US" altLang="zh-CN" dirty="0">
                <a:solidFill>
                  <a:schemeClr val="accent1"/>
                </a:solidFill>
                <a:latin typeface="YaHei Consolas Hybrid" panose="020B0509020204020204" pitchFamily="49" charset="-122"/>
                <a:ea typeface="YaHei Consolas Hybrid" panose="020B0509020204020204" pitchFamily="49" charset="-122"/>
              </a:rPr>
              <a:t>root in ~/Desktop/</a:t>
            </a:r>
            <a:r>
              <a:rPr lang="en-US" altLang="zh-CN" dirty="0" err="1">
                <a:solidFill>
                  <a:schemeClr val="accent1"/>
                </a:solidFill>
                <a:latin typeface="YaHei Consolas Hybrid" panose="020B0509020204020204" pitchFamily="49" charset="-122"/>
                <a:ea typeface="YaHei Consolas Hybrid" panose="020B0509020204020204" pitchFamily="49" charset="-122"/>
              </a:rPr>
              <a:t>tmp</a:t>
            </a:r>
            <a:r>
              <a:rPr lang="en-US" altLang="zh-CN" dirty="0">
                <a:solidFill>
                  <a:schemeClr val="accent1"/>
                </a:solidFill>
                <a:latin typeface="YaHei Consolas Hybrid" panose="020B0509020204020204" pitchFamily="49" charset="-122"/>
                <a:ea typeface="YaHei Consolas Hybrid" panose="020B0509020204020204" pitchFamily="49" charset="-122"/>
              </a:rPr>
              <a:t> :</a:t>
            </a:r>
            <a:r>
              <a:rPr lang="el-GR" altLang="zh-CN" dirty="0">
                <a:latin typeface="YaHei Consolas Hybrid" panose="020B0509020204020204" pitchFamily="49" charset="-122"/>
                <a:ea typeface="YaHei Consolas Hybrid" panose="020B0509020204020204" pitchFamily="49" charset="-122"/>
              </a:rPr>
              <a:t> </a:t>
            </a:r>
            <a:r>
              <a:rPr lang="en-US" altLang="zh-CN" dirty="0">
                <a:latin typeface="YaHei Consolas Hybrid" panose="020B0509020204020204" pitchFamily="49" charset="-122"/>
                <a:ea typeface="YaHei Consolas Hybrid" panose="020B0509020204020204" pitchFamily="49" charset="-122"/>
              </a:rPr>
              <a:t>file filename</a:t>
            </a:r>
          </a:p>
          <a:p>
            <a:pPr marL="0" indent="0">
              <a:buNone/>
            </a:pPr>
            <a:r>
              <a:rPr lang="en-US" altLang="zh-CN" dirty="0">
                <a:latin typeface="YaHei Consolas Hybrid" panose="020B0509020204020204" pitchFamily="49" charset="-122"/>
                <a:ea typeface="YaHei Consolas Hybrid" panose="020B0509020204020204" pitchFamily="49" charset="-122"/>
              </a:rPr>
              <a:t>flag: PNG image data, 450 x 450, 8-bit grayscale, non-interlaced</a:t>
            </a:r>
            <a:endParaRPr lang="zh-CN" altLang="en-US" dirty="0">
              <a:latin typeface="YaHei Consolas Hybrid" panose="020B0509020204020204" pitchFamily="49" charset="-122"/>
              <a:ea typeface="YaHei Consolas Hybrid" panose="020B0509020204020204" pitchFamily="49" charset="-122"/>
            </a:endParaRPr>
          </a:p>
        </p:txBody>
      </p:sp>
      <p:sp>
        <p:nvSpPr>
          <p:cNvPr id="7" name="内容占位符 6">
            <a:extLst>
              <a:ext uri="{FF2B5EF4-FFF2-40B4-BE49-F238E27FC236}">
                <a16:creationId xmlns:a16="http://schemas.microsoft.com/office/drawing/2014/main" id="{F112E7AD-556A-4703-81B6-ED958008C590}"/>
              </a:ext>
            </a:extLst>
          </p:cNvPr>
          <p:cNvSpPr>
            <a:spLocks noGrp="1"/>
          </p:cNvSpPr>
          <p:nvPr>
            <p:ph sz="quarter" idx="16"/>
          </p:nvPr>
        </p:nvSpPr>
        <p:spPr>
          <a:xfrm>
            <a:off x="5833791" y="2063853"/>
            <a:ext cx="4434840" cy="4538283"/>
          </a:xfrm>
        </p:spPr>
        <p:txBody>
          <a:bodyPr>
            <a:normAutofit fontScale="92500" lnSpcReduction="10000"/>
          </a:bodyPr>
          <a:lstStyle/>
          <a:p>
            <a:r>
              <a:rPr lang="zh-CN" altLang="en-US" dirty="0">
                <a:latin typeface="YaHei Consolas Hybrid" panose="020B0509020204020204" pitchFamily="49" charset="-122"/>
                <a:ea typeface="YaHei Consolas Hybrid" panose="020B0509020204020204" pitchFamily="49" charset="-122"/>
              </a:rPr>
              <a:t>打印文件中可打印的字符，经常用来发现文件中的一些提示信息或是一些特殊的编码信息</a:t>
            </a:r>
            <a:r>
              <a:rPr lang="en-US" altLang="zh-CN" dirty="0">
                <a:latin typeface="YaHei Consolas Hybrid" panose="020B0509020204020204" pitchFamily="49" charset="-122"/>
                <a:ea typeface="YaHei Consolas Hybrid" panose="020B0509020204020204" pitchFamily="49" charset="-122"/>
              </a:rPr>
              <a:t>.</a:t>
            </a:r>
            <a:endParaRPr lang="zh-CN" altLang="en-US" dirty="0">
              <a:latin typeface="YaHei Consolas Hybrid" panose="020B0509020204020204" pitchFamily="49" charset="-122"/>
              <a:ea typeface="YaHei Consolas Hybrid" panose="020B0509020204020204" pitchFamily="49" charset="-122"/>
            </a:endParaRPr>
          </a:p>
          <a:p>
            <a:r>
              <a:rPr lang="zh-CN" altLang="en-US" dirty="0">
                <a:latin typeface="YaHei Consolas Hybrid" panose="020B0509020204020204" pitchFamily="49" charset="-122"/>
                <a:ea typeface="YaHei Consolas Hybrid" panose="020B0509020204020204" pitchFamily="49" charset="-122"/>
              </a:rPr>
              <a:t>可以配合 </a:t>
            </a:r>
            <a:r>
              <a:rPr lang="en-US" altLang="zh-CN" dirty="0">
                <a:latin typeface="YaHei Consolas Hybrid" panose="020B0509020204020204" pitchFamily="49" charset="-122"/>
                <a:ea typeface="YaHei Consolas Hybrid" panose="020B0509020204020204" pitchFamily="49" charset="-122"/>
              </a:rPr>
              <a:t>grep </a:t>
            </a:r>
            <a:r>
              <a:rPr lang="zh-CN" altLang="en-US" dirty="0">
                <a:latin typeface="YaHei Consolas Hybrid" panose="020B0509020204020204" pitchFamily="49" charset="-122"/>
                <a:ea typeface="YaHei Consolas Hybrid" panose="020B0509020204020204" pitchFamily="49" charset="-122"/>
              </a:rPr>
              <a:t>命令探测指定信息</a:t>
            </a:r>
            <a:endParaRPr lang="en-US" altLang="zh-CN" dirty="0">
              <a:latin typeface="YaHei Consolas Hybrid" panose="020B0509020204020204" pitchFamily="49" charset="-122"/>
              <a:ea typeface="YaHei Consolas Hybrid" panose="020B0509020204020204" pitchFamily="49" charset="-122"/>
            </a:endParaRPr>
          </a:p>
          <a:p>
            <a:r>
              <a:rPr lang="zh-CN" altLang="en-US" dirty="0">
                <a:latin typeface="YaHei Consolas Hybrid" panose="020B0509020204020204" pitchFamily="49" charset="-122"/>
                <a:ea typeface="YaHei Consolas Hybrid" panose="020B0509020204020204" pitchFamily="49" charset="-122"/>
              </a:rPr>
              <a:t>也可以配合 </a:t>
            </a:r>
            <a:r>
              <a:rPr lang="en-US" altLang="zh-CN" dirty="0">
                <a:latin typeface="YaHei Consolas Hybrid" panose="020B0509020204020204" pitchFamily="49" charset="-122"/>
                <a:ea typeface="YaHei Consolas Hybrid" panose="020B0509020204020204" pitchFamily="49" charset="-122"/>
              </a:rPr>
              <a:t>-o </a:t>
            </a:r>
            <a:r>
              <a:rPr lang="zh-CN" altLang="en-US" dirty="0">
                <a:latin typeface="YaHei Consolas Hybrid" panose="020B0509020204020204" pitchFamily="49" charset="-122"/>
                <a:ea typeface="YaHei Consolas Hybrid" panose="020B0509020204020204" pitchFamily="49" charset="-122"/>
              </a:rPr>
              <a:t>参数获取所有 </a:t>
            </a:r>
            <a:r>
              <a:rPr lang="en-US" altLang="zh-CN" dirty="0">
                <a:latin typeface="YaHei Consolas Hybrid" panose="020B0509020204020204" pitchFamily="49" charset="-122"/>
                <a:ea typeface="YaHei Consolas Hybrid" panose="020B0509020204020204" pitchFamily="49" charset="-122"/>
              </a:rPr>
              <a:t>ASCII </a:t>
            </a:r>
            <a:r>
              <a:rPr lang="zh-CN" altLang="en-US" dirty="0">
                <a:latin typeface="YaHei Consolas Hybrid" panose="020B0509020204020204" pitchFamily="49" charset="-122"/>
                <a:ea typeface="YaHei Consolas Hybrid" panose="020B0509020204020204" pitchFamily="49" charset="-122"/>
              </a:rPr>
              <a:t>字符偏移</a:t>
            </a:r>
            <a:endParaRPr lang="en-US" altLang="zh-CN" dirty="0">
              <a:latin typeface="YaHei Consolas Hybrid" panose="020B0509020204020204" pitchFamily="49" charset="-122"/>
              <a:ea typeface="YaHei Consolas Hybrid" panose="020B0509020204020204" pitchFamily="49" charset="-122"/>
            </a:endParaRPr>
          </a:p>
          <a:p>
            <a:pPr marL="0" indent="0">
              <a:buNone/>
            </a:pPr>
            <a:r>
              <a:rPr lang="en-US" altLang="zh-CN" dirty="0">
                <a:solidFill>
                  <a:schemeClr val="accent1"/>
                </a:solidFill>
                <a:latin typeface="YaHei Consolas Hybrid" panose="020B0509020204020204" pitchFamily="49" charset="-122"/>
                <a:ea typeface="YaHei Consolas Hybrid" panose="020B0509020204020204" pitchFamily="49" charset="-122"/>
              </a:rPr>
              <a:t>root in ~/Desktop/</a:t>
            </a:r>
            <a:r>
              <a:rPr lang="en-US" altLang="zh-CN" dirty="0" err="1">
                <a:solidFill>
                  <a:schemeClr val="accent1"/>
                </a:solidFill>
                <a:latin typeface="YaHei Consolas Hybrid" panose="020B0509020204020204" pitchFamily="49" charset="-122"/>
                <a:ea typeface="YaHei Consolas Hybrid" panose="020B0509020204020204" pitchFamily="49" charset="-122"/>
              </a:rPr>
              <a:t>tmp</a:t>
            </a:r>
            <a:r>
              <a:rPr lang="en-US" altLang="zh-CN" dirty="0">
                <a:solidFill>
                  <a:schemeClr val="accent1"/>
                </a:solidFill>
                <a:latin typeface="YaHei Consolas Hybrid" panose="020B0509020204020204" pitchFamily="49" charset="-122"/>
                <a:ea typeface="YaHei Consolas Hybrid" panose="020B0509020204020204" pitchFamily="49" charset="-122"/>
              </a:rPr>
              <a:t> :</a:t>
            </a:r>
            <a:r>
              <a:rPr lang="el-GR" altLang="zh-CN" dirty="0">
                <a:solidFill>
                  <a:schemeClr val="accent1"/>
                </a:solidFill>
                <a:latin typeface="YaHei Consolas Hybrid" panose="020B0509020204020204" pitchFamily="49" charset="-122"/>
                <a:ea typeface="YaHei Consolas Hybrid" panose="020B0509020204020204" pitchFamily="49" charset="-122"/>
              </a:rPr>
              <a:t> </a:t>
            </a:r>
            <a:r>
              <a:rPr lang="en-US" altLang="zh-CN" dirty="0">
                <a:latin typeface="YaHei Consolas Hybrid" panose="020B0509020204020204" pitchFamily="49" charset="-122"/>
                <a:ea typeface="YaHei Consolas Hybrid" panose="020B0509020204020204" pitchFamily="49" charset="-122"/>
              </a:rPr>
              <a:t>strings -o </a:t>
            </a:r>
            <a:r>
              <a:rPr lang="en-US" altLang="zh-CN" dirty="0" err="1">
                <a:latin typeface="YaHei Consolas Hybrid" panose="020B0509020204020204" pitchFamily="49" charset="-122"/>
                <a:ea typeface="YaHei Consolas Hybrid" panose="020B0509020204020204" pitchFamily="49" charset="-122"/>
              </a:rPr>
              <a:t>filename|head</a:t>
            </a:r>
            <a:endParaRPr lang="en-US" altLang="zh-CN" dirty="0">
              <a:latin typeface="YaHei Consolas Hybrid" panose="020B0509020204020204" pitchFamily="49" charset="-122"/>
              <a:ea typeface="YaHei Consolas Hybrid" panose="020B0509020204020204" pitchFamily="49" charset="-122"/>
            </a:endParaRPr>
          </a:p>
          <a:p>
            <a:pPr marL="0" indent="0">
              <a:buNone/>
            </a:pPr>
            <a:r>
              <a:rPr lang="en-US" altLang="zh-CN" dirty="0">
                <a:latin typeface="YaHei Consolas Hybrid" panose="020B0509020204020204" pitchFamily="49" charset="-122"/>
                <a:ea typeface="YaHei Consolas Hybrid" panose="020B0509020204020204" pitchFamily="49" charset="-122"/>
              </a:rPr>
              <a:t>    14 IHDR</a:t>
            </a:r>
          </a:p>
          <a:p>
            <a:pPr marL="0" indent="0">
              <a:buNone/>
            </a:pPr>
            <a:r>
              <a:rPr lang="en-US" altLang="zh-CN" dirty="0">
                <a:latin typeface="YaHei Consolas Hybrid" panose="020B0509020204020204" pitchFamily="49" charset="-122"/>
                <a:ea typeface="YaHei Consolas Hybrid" panose="020B0509020204020204" pitchFamily="49" charset="-122"/>
              </a:rPr>
              <a:t>    45 </a:t>
            </a:r>
            <a:r>
              <a:rPr lang="en-US" altLang="zh-CN" dirty="0" err="1">
                <a:latin typeface="YaHei Consolas Hybrid" panose="020B0509020204020204" pitchFamily="49" charset="-122"/>
                <a:ea typeface="YaHei Consolas Hybrid" panose="020B0509020204020204" pitchFamily="49" charset="-122"/>
              </a:rPr>
              <a:t>gAMA</a:t>
            </a:r>
            <a:endParaRPr lang="en-US" altLang="zh-CN" dirty="0">
              <a:latin typeface="YaHei Consolas Hybrid" panose="020B0509020204020204" pitchFamily="49" charset="-122"/>
              <a:ea typeface="YaHei Consolas Hybrid" panose="020B0509020204020204" pitchFamily="49" charset="-122"/>
            </a:endParaRPr>
          </a:p>
          <a:p>
            <a:pPr marL="0" indent="0">
              <a:buNone/>
            </a:pPr>
            <a:r>
              <a:rPr lang="en-US" altLang="zh-CN" dirty="0">
                <a:latin typeface="YaHei Consolas Hybrid" panose="020B0509020204020204" pitchFamily="49" charset="-122"/>
                <a:ea typeface="YaHei Consolas Hybrid" panose="020B0509020204020204" pitchFamily="49" charset="-122"/>
              </a:rPr>
              <a:t>    64  </a:t>
            </a:r>
            <a:r>
              <a:rPr lang="en-US" altLang="zh-CN" dirty="0" err="1">
                <a:latin typeface="YaHei Consolas Hybrid" panose="020B0509020204020204" pitchFamily="49" charset="-122"/>
                <a:ea typeface="YaHei Consolas Hybrid" panose="020B0509020204020204" pitchFamily="49" charset="-122"/>
              </a:rPr>
              <a:t>cHRM</a:t>
            </a:r>
            <a:endParaRPr lang="zh-CN" altLang="en-US" dirty="0">
              <a:latin typeface="YaHei Consolas Hybrid" panose="020B0509020204020204" pitchFamily="49" charset="-122"/>
              <a:ea typeface="YaHei Consolas Hybrid" panose="020B0509020204020204" pitchFamily="49" charset="-122"/>
            </a:endParaRPr>
          </a:p>
        </p:txBody>
      </p:sp>
      <p:sp>
        <p:nvSpPr>
          <p:cNvPr id="8" name="文本占位符 2">
            <a:extLst>
              <a:ext uri="{FF2B5EF4-FFF2-40B4-BE49-F238E27FC236}">
                <a16:creationId xmlns:a16="http://schemas.microsoft.com/office/drawing/2014/main" id="{E8CAD5FE-D59E-4A29-8317-178424B5C3EC}"/>
              </a:ext>
            </a:extLst>
          </p:cNvPr>
          <p:cNvSpPr txBox="1">
            <a:spLocks/>
          </p:cNvSpPr>
          <p:nvPr/>
        </p:nvSpPr>
        <p:spPr>
          <a:xfrm>
            <a:off x="5701361" y="1262149"/>
            <a:ext cx="4433046" cy="703135"/>
          </a:xfrm>
          <a:prstGeom prst="rect">
            <a:avLst/>
          </a:prstGeom>
          <a:noFill/>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1800" b="1" i="0" kern="1200" cap="all" spc="150" baseline="0">
                <a:solidFill>
                  <a:schemeClr val="accent1"/>
                </a:solidFill>
                <a:latin typeface="SimSun" panose="02010600030101010101" pitchFamily="2" charset="-122"/>
                <a:ea typeface="SimSun" panose="02010600030101010101" pitchFamily="2" charset="-122"/>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ltLang="zh-CN" dirty="0">
                <a:solidFill>
                  <a:schemeClr val="bg1"/>
                </a:solidFill>
                <a:latin typeface="YaHei Consolas Hybrid" panose="020B0509020204020204" pitchFamily="49" charset="-122"/>
                <a:ea typeface="YaHei Consolas Hybrid" panose="020B0509020204020204" pitchFamily="49" charset="-122"/>
              </a:rPr>
              <a:t> strings</a:t>
            </a:r>
            <a:r>
              <a:rPr lang="zh-CN" altLang="en-US" dirty="0">
                <a:solidFill>
                  <a:schemeClr val="bg1"/>
                </a:solidFill>
                <a:latin typeface="YaHei Consolas Hybrid" panose="020B0509020204020204" pitchFamily="49" charset="-122"/>
                <a:ea typeface="YaHei Consolas Hybrid" panose="020B0509020204020204" pitchFamily="49" charset="-122"/>
              </a:rPr>
              <a:t>命令</a:t>
            </a:r>
          </a:p>
        </p:txBody>
      </p:sp>
    </p:spTree>
    <p:extLst>
      <p:ext uri="{BB962C8B-B14F-4D97-AF65-F5344CB8AC3E}">
        <p14:creationId xmlns:p14="http://schemas.microsoft.com/office/powerpoint/2010/main" val="428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3F5C7-913E-4ABD-9C6A-49D910B5A6FD}"/>
              </a:ext>
            </a:extLst>
          </p:cNvPr>
          <p:cNvSpPr>
            <a:spLocks noGrp="1"/>
          </p:cNvSpPr>
          <p:nvPr>
            <p:ph type="title"/>
          </p:nvPr>
        </p:nvSpPr>
        <p:spPr/>
        <p:txBody>
          <a:bodyPr/>
          <a:lstStyle/>
          <a:p>
            <a:r>
              <a:rPr lang="zh-CN" altLang="en-US" dirty="0"/>
              <a:t>常用工具</a:t>
            </a:r>
            <a:r>
              <a:rPr lang="en-US" altLang="zh-CN" dirty="0"/>
              <a:t>——</a:t>
            </a:r>
            <a:r>
              <a:rPr lang="en-US" altLang="zh-CN" dirty="0" err="1"/>
              <a:t>binwalk</a:t>
            </a:r>
            <a:endParaRPr lang="zh-CN" altLang="en-US" dirty="0"/>
          </a:p>
        </p:txBody>
      </p:sp>
      <p:sp>
        <p:nvSpPr>
          <p:cNvPr id="3" name="内容占位符 2">
            <a:extLst>
              <a:ext uri="{FF2B5EF4-FFF2-40B4-BE49-F238E27FC236}">
                <a16:creationId xmlns:a16="http://schemas.microsoft.com/office/drawing/2014/main" id="{846EDB4E-57BF-46E3-9CBF-4733193E2953}"/>
              </a:ext>
            </a:extLst>
          </p:cNvPr>
          <p:cNvSpPr>
            <a:spLocks noGrp="1"/>
          </p:cNvSpPr>
          <p:nvPr>
            <p:ph sz="quarter" idx="10"/>
          </p:nvPr>
        </p:nvSpPr>
        <p:spPr>
          <a:xfrm>
            <a:off x="1081932" y="1266825"/>
            <a:ext cx="10531474" cy="5422454"/>
          </a:xfrm>
        </p:spPr>
        <p:txBody>
          <a:bodyPr>
            <a:normAutofit fontScale="77500" lnSpcReduction="20000"/>
          </a:bodyPr>
          <a:lstStyle/>
          <a:p>
            <a:r>
              <a:rPr lang="en-US" altLang="zh-CN" sz="1800" dirty="0" err="1"/>
              <a:t>binwalk</a:t>
            </a:r>
            <a:r>
              <a:rPr lang="en-US" altLang="zh-CN" sz="1800" dirty="0"/>
              <a:t> </a:t>
            </a:r>
            <a:r>
              <a:rPr lang="zh-CN" altLang="en-US" sz="1800" dirty="0"/>
              <a:t>本是一个固件的分析工具，常用来发现多个文件粘合再在一起的情况。根据文件头去识别一个文件中夹杂的其他文件，有时也会存在误报率（尤其是对 </a:t>
            </a:r>
            <a:r>
              <a:rPr lang="en-US" altLang="zh-CN" sz="1800" dirty="0" err="1"/>
              <a:t>Pcap</a:t>
            </a:r>
            <a:r>
              <a:rPr lang="en-US" altLang="zh-CN" sz="1800" dirty="0"/>
              <a:t> </a:t>
            </a:r>
            <a:r>
              <a:rPr lang="zh-CN" altLang="en-US" sz="1800" dirty="0"/>
              <a:t>流量包等文件时）。</a:t>
            </a:r>
            <a:endParaRPr lang="en-US" altLang="zh-CN" sz="1800" dirty="0"/>
          </a:p>
          <a:p>
            <a:r>
              <a:rPr lang="zh-CN" altLang="en-US" sz="1800" dirty="0"/>
              <a:t>配合 </a:t>
            </a:r>
            <a:r>
              <a:rPr lang="en-US" altLang="zh-CN" sz="1800" dirty="0"/>
              <a:t>-e </a:t>
            </a:r>
            <a:r>
              <a:rPr lang="zh-CN" altLang="en-US" sz="1800" dirty="0"/>
              <a:t>参数可以进行自动化提取。也可以结合 </a:t>
            </a:r>
            <a:r>
              <a:rPr lang="en-US" altLang="zh-CN" sz="1800" dirty="0"/>
              <a:t>dd </a:t>
            </a:r>
            <a:r>
              <a:rPr lang="zh-CN" altLang="en-US" sz="1800" dirty="0"/>
              <a:t>命令进行手动切割。</a:t>
            </a:r>
            <a:endParaRPr lang="en-US" altLang="zh-CN" sz="1800" dirty="0"/>
          </a:p>
          <a:p>
            <a:pPr marL="0" indent="0">
              <a:buNone/>
            </a:pPr>
            <a:r>
              <a:rPr lang="en-US" altLang="zh-CN" sz="1800" dirty="0">
                <a:solidFill>
                  <a:schemeClr val="accent1"/>
                </a:solidFill>
              </a:rPr>
              <a:t>root in ~/Desktop/</a:t>
            </a:r>
            <a:r>
              <a:rPr lang="en-US" altLang="zh-CN" sz="1800" dirty="0" err="1">
                <a:solidFill>
                  <a:schemeClr val="accent1"/>
                </a:solidFill>
              </a:rPr>
              <a:t>tmp</a:t>
            </a:r>
            <a:r>
              <a:rPr lang="en-US" altLang="zh-CN" sz="1800" dirty="0">
                <a:solidFill>
                  <a:schemeClr val="accent1"/>
                </a:solidFill>
              </a:rPr>
              <a:t> </a:t>
            </a:r>
            <a:r>
              <a:rPr lang="zh-CN" altLang="en-US" sz="1800" dirty="0">
                <a:solidFill>
                  <a:schemeClr val="accent1"/>
                </a:solidFill>
              </a:rPr>
              <a:t>：</a:t>
            </a:r>
            <a:r>
              <a:rPr lang="el-GR" altLang="zh-CN" sz="1800" dirty="0">
                <a:solidFill>
                  <a:schemeClr val="accent1"/>
                </a:solidFill>
              </a:rPr>
              <a:t> </a:t>
            </a:r>
            <a:r>
              <a:rPr lang="en-US" altLang="zh-CN" sz="1800" dirty="0" err="1">
                <a:solidFill>
                  <a:schemeClr val="accent1"/>
                </a:solidFill>
              </a:rPr>
              <a:t>binwalk</a:t>
            </a:r>
            <a:r>
              <a:rPr lang="en-US" altLang="zh-CN" sz="1800" dirty="0">
                <a:solidFill>
                  <a:schemeClr val="accent1"/>
                </a:solidFill>
              </a:rPr>
              <a:t> filename</a:t>
            </a:r>
          </a:p>
          <a:p>
            <a:pPr marL="0" indent="0">
              <a:buNone/>
            </a:pPr>
            <a:r>
              <a:rPr lang="en-US" altLang="zh-CN" sz="1800" dirty="0">
                <a:solidFill>
                  <a:schemeClr val="accent1"/>
                </a:solidFill>
              </a:rPr>
              <a:t>DECIMAL       HEXADECIMAL     DESCRIPTION</a:t>
            </a:r>
          </a:p>
          <a:p>
            <a:pPr marL="0" indent="0">
              <a:buNone/>
            </a:pPr>
            <a:r>
              <a:rPr lang="en-US" altLang="zh-CN" sz="1800" dirty="0">
                <a:solidFill>
                  <a:schemeClr val="accent1"/>
                </a:solidFill>
              </a:rPr>
              <a:t>--------------------------------------------------------------------------------</a:t>
            </a:r>
          </a:p>
          <a:p>
            <a:pPr marL="0" indent="0">
              <a:buNone/>
            </a:pPr>
            <a:r>
              <a:rPr lang="en-US" altLang="zh-CN" sz="1800" dirty="0">
                <a:solidFill>
                  <a:schemeClr val="accent1"/>
                </a:solidFill>
              </a:rPr>
              <a:t>0             0x0             PNG image, 450 x 450, 8-bit grayscale, non-interlaced</a:t>
            </a:r>
          </a:p>
          <a:p>
            <a:pPr marL="0" indent="0">
              <a:buNone/>
            </a:pPr>
            <a:r>
              <a:rPr lang="en-US" altLang="zh-CN" sz="1800" dirty="0">
                <a:solidFill>
                  <a:schemeClr val="accent1"/>
                </a:solidFill>
              </a:rPr>
              <a:t>134           0x86            </a:t>
            </a:r>
            <a:r>
              <a:rPr lang="en-US" altLang="zh-CN" sz="1800" dirty="0" err="1">
                <a:solidFill>
                  <a:schemeClr val="accent1"/>
                </a:solidFill>
              </a:rPr>
              <a:t>Zlib</a:t>
            </a:r>
            <a:r>
              <a:rPr lang="en-US" altLang="zh-CN" sz="1800" dirty="0">
                <a:solidFill>
                  <a:schemeClr val="accent1"/>
                </a:solidFill>
              </a:rPr>
              <a:t> compressed data, best compression</a:t>
            </a:r>
          </a:p>
          <a:p>
            <a:pPr marL="0" indent="0">
              <a:buNone/>
            </a:pPr>
            <a:r>
              <a:rPr lang="en-US" altLang="zh-CN" sz="1800" dirty="0">
                <a:solidFill>
                  <a:schemeClr val="accent1"/>
                </a:solidFill>
              </a:rPr>
              <a:t>25683         0x6453          Zip archive data, at least v2.0 to extract, compressed size: 675, uncompressed size: 1159, name: readme.txt</a:t>
            </a:r>
          </a:p>
          <a:p>
            <a:pPr marL="0" indent="0">
              <a:buNone/>
            </a:pPr>
            <a:r>
              <a:rPr lang="en-US" altLang="zh-CN" sz="1800" dirty="0">
                <a:solidFill>
                  <a:schemeClr val="accent1"/>
                </a:solidFill>
              </a:rPr>
              <a:t>26398         0x671E          Zip archive data, at least v2.0 to extract, compressed size: 430849, uncompressed size: 1027984, name: </a:t>
            </a:r>
            <a:r>
              <a:rPr lang="en-US" altLang="zh-CN" sz="1800" dirty="0" err="1">
                <a:solidFill>
                  <a:schemeClr val="accent1"/>
                </a:solidFill>
              </a:rPr>
              <a:t>trid</a:t>
            </a:r>
            <a:endParaRPr lang="en-US" altLang="zh-CN" sz="1800" dirty="0">
              <a:solidFill>
                <a:schemeClr val="accent1"/>
              </a:solidFill>
            </a:endParaRPr>
          </a:p>
          <a:p>
            <a:pPr marL="0" indent="0">
              <a:buNone/>
            </a:pPr>
            <a:r>
              <a:rPr lang="en-US" altLang="zh-CN" sz="1800" dirty="0">
                <a:solidFill>
                  <a:schemeClr val="accent1"/>
                </a:solidFill>
              </a:rPr>
              <a:t>457387        0x6FAAB         End of Zip archive</a:t>
            </a:r>
            <a:endParaRPr lang="zh-CN" altLang="en-US" sz="1800" dirty="0">
              <a:solidFill>
                <a:schemeClr val="accent1"/>
              </a:solidFill>
            </a:endParaRPr>
          </a:p>
        </p:txBody>
      </p:sp>
    </p:spTree>
    <p:extLst>
      <p:ext uri="{BB962C8B-B14F-4D97-AF65-F5344CB8AC3E}">
        <p14:creationId xmlns:p14="http://schemas.microsoft.com/office/powerpoint/2010/main" val="1516462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3F5C7-913E-4ABD-9C6A-49D910B5A6FD}"/>
              </a:ext>
            </a:extLst>
          </p:cNvPr>
          <p:cNvSpPr>
            <a:spLocks noGrp="1"/>
          </p:cNvSpPr>
          <p:nvPr>
            <p:ph type="title"/>
          </p:nvPr>
        </p:nvSpPr>
        <p:spPr/>
        <p:txBody>
          <a:bodyPr/>
          <a:lstStyle/>
          <a:p>
            <a:r>
              <a:rPr lang="zh-CN" altLang="en-US" dirty="0"/>
              <a:t>图片隐写</a:t>
            </a:r>
            <a:r>
              <a:rPr lang="en-US" altLang="zh-CN" dirty="0"/>
              <a:t>——</a:t>
            </a:r>
            <a:r>
              <a:rPr lang="zh-CN" altLang="en-US" dirty="0"/>
              <a:t>介绍</a:t>
            </a:r>
          </a:p>
        </p:txBody>
      </p:sp>
      <p:sp>
        <p:nvSpPr>
          <p:cNvPr id="3" name="内容占位符 2">
            <a:extLst>
              <a:ext uri="{FF2B5EF4-FFF2-40B4-BE49-F238E27FC236}">
                <a16:creationId xmlns:a16="http://schemas.microsoft.com/office/drawing/2014/main" id="{846EDB4E-57BF-46E3-9CBF-4733193E2953}"/>
              </a:ext>
            </a:extLst>
          </p:cNvPr>
          <p:cNvSpPr>
            <a:spLocks noGrp="1"/>
          </p:cNvSpPr>
          <p:nvPr>
            <p:ph sz="quarter" idx="10"/>
          </p:nvPr>
        </p:nvSpPr>
        <p:spPr>
          <a:xfrm>
            <a:off x="1939359" y="1807915"/>
            <a:ext cx="8305349" cy="5422454"/>
          </a:xfrm>
        </p:spPr>
        <p:txBody>
          <a:bodyPr>
            <a:normAutofit/>
          </a:bodyPr>
          <a:lstStyle/>
          <a:p>
            <a:pPr marL="0" indent="0">
              <a:buNone/>
            </a:pPr>
            <a:r>
              <a:rPr lang="zh-CN" altLang="en-US" sz="1800" dirty="0"/>
              <a:t>图像文件有多种复杂的格式，可以用于各种涉及到元数据、信息丢失和无损压缩、校验、隐写或可视化数据编码的分析解密。涉及到的知识点很多（包括基本的文件格式，常见的隐写手法及隐写用的软件），有的地方也需要去进行深入的理解。</a:t>
            </a:r>
            <a:endParaRPr lang="en-US" altLang="zh-CN" sz="1800" dirty="0"/>
          </a:p>
        </p:txBody>
      </p:sp>
    </p:spTree>
    <p:extLst>
      <p:ext uri="{BB962C8B-B14F-4D97-AF65-F5344CB8AC3E}">
        <p14:creationId xmlns:p14="http://schemas.microsoft.com/office/powerpoint/2010/main" val="3655972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a:t>
            </a:r>
            <a:r>
              <a:rPr lang="zh-CN" altLang="en-US" dirty="0"/>
              <a:t>元数据</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p:txBody>
          <a:bodyPr/>
          <a:lstStyle/>
          <a:p>
            <a:r>
              <a:rPr lang="zh-CN" altLang="en-US" dirty="0"/>
              <a:t>元数据（</a:t>
            </a:r>
            <a:r>
              <a:rPr lang="en-US" altLang="zh-CN" dirty="0"/>
              <a:t>Metadata</a:t>
            </a:r>
            <a:r>
              <a:rPr lang="zh-CN" altLang="en-US" dirty="0"/>
              <a:t>），又称中介数据、中继数据，为描述数据的数据（</a:t>
            </a:r>
            <a:r>
              <a:rPr lang="en-US" altLang="zh-CN" dirty="0"/>
              <a:t>Data about data</a:t>
            </a:r>
            <a:r>
              <a:rPr lang="zh-CN" altLang="en-US" dirty="0"/>
              <a:t>），主要是描述数据属性（</a:t>
            </a:r>
            <a:r>
              <a:rPr lang="en-US" altLang="zh-CN" dirty="0"/>
              <a:t>property</a:t>
            </a:r>
            <a:r>
              <a:rPr lang="zh-CN" altLang="en-US" dirty="0"/>
              <a:t>）的信息，用来支持如指示存储位置、历史数据、资源查找、文件记录等功能。</a:t>
            </a:r>
          </a:p>
          <a:p>
            <a:pPr marL="0" indent="0">
              <a:buNone/>
            </a:pPr>
            <a:r>
              <a:rPr lang="zh-CN" altLang="en-US" dirty="0"/>
              <a:t>元数据中隐藏信息是最基本的一种手法，通常用来隐藏一些关键的 </a:t>
            </a:r>
            <a:r>
              <a:rPr lang="en-US" altLang="zh-CN" dirty="0"/>
              <a:t>Hint </a:t>
            </a:r>
            <a:r>
              <a:rPr lang="zh-CN" altLang="en-US" dirty="0"/>
              <a:t>信息或者是一些重要的如 </a:t>
            </a:r>
            <a:r>
              <a:rPr lang="en-US" altLang="zh-CN" dirty="0"/>
              <a:t>password </a:t>
            </a:r>
            <a:r>
              <a:rPr lang="zh-CN" altLang="en-US" dirty="0"/>
              <a:t>等信息。</a:t>
            </a:r>
          </a:p>
          <a:p>
            <a:pPr marL="0" indent="0">
              <a:buNone/>
            </a:pPr>
            <a:r>
              <a:rPr lang="zh-CN" altLang="en-US" dirty="0"/>
              <a:t>这类元数据你可以 右键 </a:t>
            </a:r>
            <a:r>
              <a:rPr lang="en-US" altLang="zh-CN" dirty="0"/>
              <a:t>--&gt; </a:t>
            </a:r>
            <a:r>
              <a:rPr lang="zh-CN" altLang="en-US" dirty="0"/>
              <a:t>属性 去查看</a:t>
            </a:r>
            <a:r>
              <a:rPr lang="en-US" altLang="zh-CN" dirty="0"/>
              <a:t>, </a:t>
            </a:r>
            <a:r>
              <a:rPr lang="zh-CN" altLang="en-US" dirty="0"/>
              <a:t>也可以通过 </a:t>
            </a:r>
            <a:r>
              <a:rPr lang="en-US" altLang="zh-CN" dirty="0"/>
              <a:t>strings </a:t>
            </a:r>
            <a:r>
              <a:rPr lang="zh-CN" altLang="en-US" dirty="0"/>
              <a:t>命令去查看，一般来说，一些隐藏的信息（奇怪的字符串）常常出现在头部或者尾部。</a:t>
            </a:r>
          </a:p>
        </p:txBody>
      </p:sp>
    </p:spTree>
    <p:extLst>
      <p:ext uri="{BB962C8B-B14F-4D97-AF65-F5344CB8AC3E}">
        <p14:creationId xmlns:p14="http://schemas.microsoft.com/office/powerpoint/2010/main" val="232606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a:t>
            </a:r>
            <a:r>
              <a:rPr lang="zh-CN" altLang="en-US" dirty="0"/>
              <a:t>像素值转化</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3179340"/>
          </a:xfrm>
        </p:spPr>
        <p:txBody>
          <a:bodyPr>
            <a:normAutofit/>
          </a:bodyPr>
          <a:lstStyle/>
          <a:p>
            <a:r>
              <a:rPr lang="en-US" altLang="zh-CN" dirty="0"/>
              <a:t>00000001110001000000010111110100010101111101010001011100010100010101000101001101010001010100010110110101000101011111010110110111110100000001010101000000011111111110111111111111000001000110101010101101110110010100000011011000010100110111110011101011100000001010010100011101001011011110111111111101101011010101000000010010001110001101111101110000101000110100010100111101111001010001010000111100011101000101001000111011110111110100101011000111000000010111000000101111111111111111111111110000</a:t>
            </a:r>
          </a:p>
          <a:p>
            <a:pPr marL="0" indent="0">
              <a:buNone/>
            </a:pPr>
            <a:r>
              <a:rPr lang="zh-CN" altLang="en-US" dirty="0"/>
              <a:t>你能想到什么？这是一幅二值图。尝试着将他转化为图片。</a:t>
            </a:r>
            <a:endParaRPr lang="en-US" altLang="zh-CN" dirty="0"/>
          </a:p>
        </p:txBody>
      </p:sp>
      <p:sp>
        <p:nvSpPr>
          <p:cNvPr id="4" name="文本框 3">
            <a:extLst>
              <a:ext uri="{FF2B5EF4-FFF2-40B4-BE49-F238E27FC236}">
                <a16:creationId xmlns:a16="http://schemas.microsoft.com/office/drawing/2014/main" id="{DBCBBF84-CB08-43F0-929D-BF6563792EB5}"/>
              </a:ext>
            </a:extLst>
          </p:cNvPr>
          <p:cNvSpPr txBox="1"/>
          <p:nvPr/>
        </p:nvSpPr>
        <p:spPr>
          <a:xfrm>
            <a:off x="6727970" y="3529308"/>
            <a:ext cx="4760278" cy="2862322"/>
          </a:xfrm>
          <a:prstGeom prst="rect">
            <a:avLst/>
          </a:prstGeom>
          <a:noFill/>
        </p:spPr>
        <p:txBody>
          <a:bodyPr wrap="none" rtlCol="0">
            <a:spAutoFit/>
          </a:bodyPr>
          <a:lstStyle/>
          <a:p>
            <a:r>
              <a:rPr lang="en-US" altLang="zh-CN" dirty="0">
                <a:solidFill>
                  <a:schemeClr val="bg1"/>
                </a:solidFill>
              </a:rPr>
              <a:t>from PIL import Image</a:t>
            </a:r>
          </a:p>
          <a:p>
            <a:r>
              <a:rPr lang="en-US" altLang="zh-CN" dirty="0">
                <a:solidFill>
                  <a:schemeClr val="bg1"/>
                </a:solidFill>
              </a:rPr>
              <a:t>pic = </a:t>
            </a:r>
            <a:r>
              <a:rPr lang="en-US" altLang="zh-CN" dirty="0" err="1">
                <a:solidFill>
                  <a:schemeClr val="bg1"/>
                </a:solidFill>
              </a:rPr>
              <a:t>Image.new</a:t>
            </a:r>
            <a:r>
              <a:rPr lang="en-US" altLang="zh-CN" dirty="0">
                <a:solidFill>
                  <a:schemeClr val="bg1"/>
                </a:solidFill>
              </a:rPr>
              <a:t>('RGB',(22,22))</a:t>
            </a:r>
          </a:p>
          <a:p>
            <a:r>
              <a:rPr lang="en-US" altLang="zh-CN" dirty="0">
                <a:solidFill>
                  <a:schemeClr val="bg1"/>
                </a:solidFill>
              </a:rPr>
              <a:t>for </a:t>
            </a:r>
            <a:r>
              <a:rPr lang="en-US" altLang="zh-CN" dirty="0" err="1">
                <a:solidFill>
                  <a:schemeClr val="bg1"/>
                </a:solidFill>
              </a:rPr>
              <a:t>i</a:t>
            </a:r>
            <a:r>
              <a:rPr lang="en-US" altLang="zh-CN" dirty="0">
                <a:solidFill>
                  <a:schemeClr val="bg1"/>
                </a:solidFill>
              </a:rPr>
              <a:t> in range(22):</a:t>
            </a:r>
          </a:p>
          <a:p>
            <a:r>
              <a:rPr lang="en-US" altLang="zh-CN" dirty="0">
                <a:solidFill>
                  <a:schemeClr val="bg1"/>
                </a:solidFill>
              </a:rPr>
              <a:t>    for j in range(22):</a:t>
            </a:r>
          </a:p>
          <a:p>
            <a:r>
              <a:rPr lang="en-US" altLang="zh-CN" dirty="0">
                <a:solidFill>
                  <a:schemeClr val="bg1"/>
                </a:solidFill>
              </a:rPr>
              <a:t>        if flag[</a:t>
            </a:r>
            <a:r>
              <a:rPr lang="en-US" altLang="zh-CN" dirty="0" err="1">
                <a:solidFill>
                  <a:schemeClr val="bg1"/>
                </a:solidFill>
              </a:rPr>
              <a:t>i</a:t>
            </a:r>
            <a:r>
              <a:rPr lang="en-US" altLang="zh-CN" dirty="0">
                <a:solidFill>
                  <a:schemeClr val="bg1"/>
                </a:solidFill>
              </a:rPr>
              <a:t>*22+j] == '1':</a:t>
            </a:r>
          </a:p>
          <a:p>
            <a:r>
              <a:rPr lang="en-US" altLang="zh-CN" dirty="0">
                <a:solidFill>
                  <a:schemeClr val="bg1"/>
                </a:solidFill>
              </a:rPr>
              <a:t>            </a:t>
            </a:r>
            <a:r>
              <a:rPr lang="en-US" altLang="zh-CN" dirty="0" err="1">
                <a:solidFill>
                  <a:schemeClr val="bg1"/>
                </a:solidFill>
              </a:rPr>
              <a:t>pic.putpixel</a:t>
            </a:r>
            <a:r>
              <a:rPr lang="en-US" altLang="zh-CN" dirty="0">
                <a:solidFill>
                  <a:schemeClr val="bg1"/>
                </a:solidFill>
              </a:rPr>
              <a:t>((</a:t>
            </a:r>
            <a:r>
              <a:rPr lang="en-US" altLang="zh-CN" dirty="0" err="1">
                <a:solidFill>
                  <a:schemeClr val="bg1"/>
                </a:solidFill>
              </a:rPr>
              <a:t>i,j</a:t>
            </a:r>
            <a:r>
              <a:rPr lang="en-US" altLang="zh-CN" dirty="0">
                <a:solidFill>
                  <a:schemeClr val="bg1"/>
                </a:solidFill>
              </a:rPr>
              <a:t>),(255,255,255))</a:t>
            </a:r>
          </a:p>
          <a:p>
            <a:r>
              <a:rPr lang="en-US" altLang="zh-CN" dirty="0">
                <a:solidFill>
                  <a:schemeClr val="bg1"/>
                </a:solidFill>
              </a:rPr>
              <a:t>        else:</a:t>
            </a:r>
          </a:p>
          <a:p>
            <a:r>
              <a:rPr lang="en-US" altLang="zh-CN" dirty="0">
                <a:solidFill>
                  <a:schemeClr val="bg1"/>
                </a:solidFill>
              </a:rPr>
              <a:t>            </a:t>
            </a:r>
            <a:r>
              <a:rPr lang="en-US" altLang="zh-CN" dirty="0" err="1">
                <a:solidFill>
                  <a:schemeClr val="bg1"/>
                </a:solidFill>
              </a:rPr>
              <a:t>pic.putpixel</a:t>
            </a:r>
            <a:r>
              <a:rPr lang="en-US" altLang="zh-CN" dirty="0">
                <a:solidFill>
                  <a:schemeClr val="bg1"/>
                </a:solidFill>
              </a:rPr>
              <a:t>((</a:t>
            </a:r>
            <a:r>
              <a:rPr lang="en-US" altLang="zh-CN" dirty="0" err="1">
                <a:solidFill>
                  <a:schemeClr val="bg1"/>
                </a:solidFill>
              </a:rPr>
              <a:t>i,j</a:t>
            </a:r>
            <a:r>
              <a:rPr lang="en-US" altLang="zh-CN" dirty="0">
                <a:solidFill>
                  <a:schemeClr val="bg1"/>
                </a:solidFill>
              </a:rPr>
              <a:t>),0)</a:t>
            </a:r>
          </a:p>
          <a:p>
            <a:r>
              <a:rPr lang="en-US" altLang="zh-CN" dirty="0" err="1">
                <a:solidFill>
                  <a:schemeClr val="bg1"/>
                </a:solidFill>
              </a:rPr>
              <a:t>pic.show</a:t>
            </a:r>
            <a:r>
              <a:rPr lang="en-US" altLang="zh-CN" dirty="0">
                <a:solidFill>
                  <a:schemeClr val="bg1"/>
                </a:solidFill>
              </a:rPr>
              <a:t>()</a:t>
            </a:r>
          </a:p>
          <a:p>
            <a:r>
              <a:rPr lang="en-US" altLang="zh-CN" dirty="0" err="1">
                <a:solidFill>
                  <a:schemeClr val="bg1"/>
                </a:solidFill>
              </a:rPr>
              <a:t>pic.save</a:t>
            </a:r>
            <a:r>
              <a:rPr lang="en-US" altLang="zh-CN" dirty="0">
                <a:solidFill>
                  <a:schemeClr val="bg1"/>
                </a:solidFill>
              </a:rPr>
              <a:t>('flag.png')</a:t>
            </a:r>
          </a:p>
        </p:txBody>
      </p:sp>
      <p:pic>
        <p:nvPicPr>
          <p:cNvPr id="6" name="图片 5">
            <a:extLst>
              <a:ext uri="{FF2B5EF4-FFF2-40B4-BE49-F238E27FC236}">
                <a16:creationId xmlns:a16="http://schemas.microsoft.com/office/drawing/2014/main" id="{C8F82BFC-345A-4DBC-AEE4-0E8CF805A578}"/>
              </a:ext>
            </a:extLst>
          </p:cNvPr>
          <p:cNvPicPr>
            <a:picLocks noChangeAspect="1"/>
          </p:cNvPicPr>
          <p:nvPr/>
        </p:nvPicPr>
        <p:blipFill>
          <a:blip r:embed="rId2"/>
          <a:stretch>
            <a:fillRect/>
          </a:stretch>
        </p:blipFill>
        <p:spPr>
          <a:xfrm>
            <a:off x="2560128" y="4446165"/>
            <a:ext cx="1961538" cy="1961538"/>
          </a:xfrm>
          <a:prstGeom prst="rect">
            <a:avLst/>
          </a:prstGeom>
        </p:spPr>
      </p:pic>
    </p:spTree>
    <p:extLst>
      <p:ext uri="{BB962C8B-B14F-4D97-AF65-F5344CB8AC3E}">
        <p14:creationId xmlns:p14="http://schemas.microsoft.com/office/powerpoint/2010/main" val="2164197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——PNG</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4"/>
            <a:ext cx="10531474" cy="4932639"/>
          </a:xfrm>
        </p:spPr>
        <p:txBody>
          <a:bodyPr>
            <a:normAutofit/>
          </a:bodyPr>
          <a:lstStyle/>
          <a:p>
            <a:pPr marL="0" indent="0">
              <a:buNone/>
            </a:pPr>
            <a:r>
              <a:rPr lang="zh-CN" altLang="en-US" dirty="0"/>
              <a:t>对于一个 </a:t>
            </a:r>
            <a:r>
              <a:rPr lang="en-US" altLang="zh-CN" dirty="0"/>
              <a:t>PNG </a:t>
            </a:r>
            <a:r>
              <a:rPr lang="zh-CN" altLang="en-US" dirty="0"/>
              <a:t>文件来说，其文件头总是由位固定的字节来描述的，剩余的部分由 </a:t>
            </a:r>
            <a:r>
              <a:rPr lang="en-US" altLang="zh-CN" dirty="0"/>
              <a:t>3 </a:t>
            </a:r>
            <a:r>
              <a:rPr lang="zh-CN" altLang="en-US" dirty="0"/>
              <a:t>个以上的 </a:t>
            </a:r>
            <a:r>
              <a:rPr lang="en-US" altLang="zh-CN" dirty="0"/>
              <a:t>PNG </a:t>
            </a:r>
            <a:r>
              <a:rPr lang="zh-CN" altLang="en-US" dirty="0"/>
              <a:t>的数据块（</a:t>
            </a:r>
            <a:r>
              <a:rPr lang="en-US" altLang="zh-CN" dirty="0"/>
              <a:t>Chunk</a:t>
            </a:r>
            <a:r>
              <a:rPr lang="zh-CN" altLang="en-US" dirty="0"/>
              <a:t>）按照特定的顺序组成。</a:t>
            </a:r>
          </a:p>
          <a:p>
            <a:r>
              <a:rPr lang="zh-CN" altLang="en-US" dirty="0"/>
              <a:t>文件头 </a:t>
            </a:r>
            <a:r>
              <a:rPr lang="en-US" altLang="zh-CN" dirty="0"/>
              <a:t>89 50 4E 47 0D 0A 1A 0A + </a:t>
            </a:r>
            <a:r>
              <a:rPr lang="zh-CN" altLang="en-US" dirty="0"/>
              <a:t>数据块 </a:t>
            </a:r>
            <a:r>
              <a:rPr lang="en-US" altLang="zh-CN" dirty="0"/>
              <a:t>+ </a:t>
            </a:r>
            <a:r>
              <a:rPr lang="zh-CN" altLang="en-US" dirty="0"/>
              <a:t>数据块 </a:t>
            </a:r>
            <a:r>
              <a:rPr lang="en-US" altLang="zh-CN" dirty="0"/>
              <a:t>+ </a:t>
            </a:r>
            <a:r>
              <a:rPr lang="zh-CN" altLang="en-US" dirty="0"/>
              <a:t>数据块</a:t>
            </a:r>
            <a:r>
              <a:rPr lang="en-US" altLang="zh-CN" dirty="0"/>
              <a:t>……</a:t>
            </a:r>
          </a:p>
          <a:p>
            <a:r>
              <a:rPr lang="zh-CN" altLang="en-US" dirty="0"/>
              <a:t>数据块 </a:t>
            </a:r>
            <a:r>
              <a:rPr lang="en-US" altLang="zh-CN" dirty="0"/>
              <a:t>chunk</a:t>
            </a:r>
          </a:p>
          <a:p>
            <a:pPr marL="0" indent="0">
              <a:buNone/>
            </a:pPr>
            <a:r>
              <a:rPr lang="en-US" altLang="zh-CN" dirty="0"/>
              <a:t>PNG </a:t>
            </a:r>
            <a:r>
              <a:rPr lang="zh-CN" altLang="en-US" dirty="0"/>
              <a:t>定义了两种类型的数据块，一种是称为关键数据块（</a:t>
            </a:r>
            <a:r>
              <a:rPr lang="en-US" altLang="zh-CN" dirty="0"/>
              <a:t>critical chunk</a:t>
            </a:r>
            <a:r>
              <a:rPr lang="zh-CN" altLang="en-US" dirty="0"/>
              <a:t>），这是标准的数据块，另一种叫做辅助数据块（</a:t>
            </a:r>
            <a:r>
              <a:rPr lang="en-US" altLang="zh-CN" dirty="0"/>
              <a:t>ancillary chunks</a:t>
            </a:r>
            <a:r>
              <a:rPr lang="zh-CN" altLang="en-US" dirty="0"/>
              <a:t>），这是可选的数据块。关键数据块定义了 </a:t>
            </a:r>
            <a:r>
              <a:rPr lang="en-US" altLang="zh-CN" dirty="0"/>
              <a:t>4 </a:t>
            </a:r>
            <a:r>
              <a:rPr lang="zh-CN" altLang="en-US" dirty="0"/>
              <a:t>个标准数据块，每个 </a:t>
            </a:r>
            <a:r>
              <a:rPr lang="en-US" altLang="zh-CN" dirty="0"/>
              <a:t>PNG </a:t>
            </a:r>
            <a:r>
              <a:rPr lang="zh-CN" altLang="en-US" dirty="0"/>
              <a:t>文件都必须包含它们，</a:t>
            </a:r>
            <a:r>
              <a:rPr lang="en-US" altLang="zh-CN" dirty="0"/>
              <a:t>PNG </a:t>
            </a:r>
            <a:r>
              <a:rPr lang="zh-CN" altLang="en-US" dirty="0"/>
              <a:t>读写软件也都必须要支持这些数据块。</a:t>
            </a:r>
            <a:endParaRPr lang="en-US" altLang="zh-CN" dirty="0"/>
          </a:p>
        </p:txBody>
      </p:sp>
    </p:spTree>
    <p:extLst>
      <p:ext uri="{BB962C8B-B14F-4D97-AF65-F5344CB8AC3E}">
        <p14:creationId xmlns:p14="http://schemas.microsoft.com/office/powerpoint/2010/main" val="1718207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AB574-2FD2-4920-A4A7-986AD9E328C8}"/>
              </a:ext>
            </a:extLst>
          </p:cNvPr>
          <p:cNvSpPr>
            <a:spLocks noGrp="1"/>
          </p:cNvSpPr>
          <p:nvPr>
            <p:ph type="title"/>
          </p:nvPr>
        </p:nvSpPr>
        <p:spPr/>
        <p:txBody>
          <a:bodyPr/>
          <a:lstStyle/>
          <a:p>
            <a:r>
              <a:rPr lang="en-US" altLang="zh-CN" dirty="0"/>
              <a:t>PNG-chunk</a:t>
            </a:r>
            <a:endParaRPr lang="zh-CN" altLang="en-US" dirty="0"/>
          </a:p>
        </p:txBody>
      </p:sp>
      <p:pic>
        <p:nvPicPr>
          <p:cNvPr id="9" name="内容占位符 8" descr="表格&#10;&#10;描述已自动生成">
            <a:extLst>
              <a:ext uri="{FF2B5EF4-FFF2-40B4-BE49-F238E27FC236}">
                <a16:creationId xmlns:a16="http://schemas.microsoft.com/office/drawing/2014/main" id="{9C7BCEA5-D1D1-43C2-A487-7C8470298EE6}"/>
              </a:ext>
            </a:extLst>
          </p:cNvPr>
          <p:cNvPicPr>
            <a:picLocks noGrp="1" noChangeAspect="1"/>
          </p:cNvPicPr>
          <p:nvPr>
            <p:ph sz="quarter" idx="18"/>
          </p:nvPr>
        </p:nvPicPr>
        <p:blipFill>
          <a:blip r:embed="rId2"/>
          <a:stretch>
            <a:fillRect/>
          </a:stretch>
        </p:blipFill>
        <p:spPr>
          <a:xfrm>
            <a:off x="6638925" y="4534963"/>
            <a:ext cx="5553075" cy="2323037"/>
          </a:xfrm>
        </p:spPr>
      </p:pic>
      <p:pic>
        <p:nvPicPr>
          <p:cNvPr id="7" name="图片占位符 6" descr="表格&#10;&#10;描述已自动生成">
            <a:extLst>
              <a:ext uri="{FF2B5EF4-FFF2-40B4-BE49-F238E27FC236}">
                <a16:creationId xmlns:a16="http://schemas.microsoft.com/office/drawing/2014/main" id="{7DAD3FCD-EBC4-441A-832E-E67A52BA67EF}"/>
              </a:ext>
            </a:extLst>
          </p:cNvPr>
          <p:cNvPicPr>
            <a:picLocks noGrp="1" noChangeAspect="1"/>
          </p:cNvPicPr>
          <p:nvPr>
            <p:ph type="pic" sz="quarter" idx="14"/>
          </p:nvPr>
        </p:nvPicPr>
        <p:blipFill>
          <a:blip r:embed="rId3"/>
          <a:srcRect l="1463" r="1463"/>
          <a:stretch>
            <a:fillRect/>
          </a:stretch>
        </p:blipFill>
        <p:spPr>
          <a:xfrm>
            <a:off x="6638925" y="-4353"/>
            <a:ext cx="5553075" cy="4940247"/>
          </a:xfrm>
        </p:spPr>
      </p:pic>
      <p:sp>
        <p:nvSpPr>
          <p:cNvPr id="10" name="文本框 9">
            <a:extLst>
              <a:ext uri="{FF2B5EF4-FFF2-40B4-BE49-F238E27FC236}">
                <a16:creationId xmlns:a16="http://schemas.microsoft.com/office/drawing/2014/main" id="{F2FC1788-3A50-47B2-A4AD-7D987C39217C}"/>
              </a:ext>
            </a:extLst>
          </p:cNvPr>
          <p:cNvSpPr txBox="1"/>
          <p:nvPr/>
        </p:nvSpPr>
        <p:spPr>
          <a:xfrm>
            <a:off x="928083" y="5489447"/>
            <a:ext cx="5553075" cy="923330"/>
          </a:xfrm>
          <a:prstGeom prst="rect">
            <a:avLst/>
          </a:prstGeom>
          <a:noFill/>
        </p:spPr>
        <p:txBody>
          <a:bodyPr wrap="square" rtlCol="0">
            <a:spAutoFit/>
          </a:bodyPr>
          <a:lstStyle/>
          <a:p>
            <a:r>
              <a:rPr lang="en-US" altLang="zh-CN" dirty="0">
                <a:solidFill>
                  <a:schemeClr val="bg1"/>
                </a:solidFill>
              </a:rPr>
              <a:t>CRC</a:t>
            </a:r>
            <a:r>
              <a:rPr lang="zh-CN" altLang="en-US" dirty="0">
                <a:solidFill>
                  <a:schemeClr val="bg1"/>
                </a:solidFill>
              </a:rPr>
              <a:t>（</a:t>
            </a:r>
            <a:r>
              <a:rPr lang="en-US" altLang="zh-CN" dirty="0">
                <a:solidFill>
                  <a:schemeClr val="bg1"/>
                </a:solidFill>
              </a:rPr>
              <a:t>Cyclic Redundancy Check</a:t>
            </a:r>
            <a:r>
              <a:rPr lang="zh-CN" altLang="en-US" dirty="0">
                <a:solidFill>
                  <a:schemeClr val="bg1"/>
                </a:solidFill>
              </a:rPr>
              <a:t>）域中的值是对 </a:t>
            </a:r>
            <a:r>
              <a:rPr lang="en-US" altLang="zh-CN" dirty="0">
                <a:solidFill>
                  <a:schemeClr val="bg1"/>
                </a:solidFill>
              </a:rPr>
              <a:t>Chunk Type Code </a:t>
            </a:r>
            <a:r>
              <a:rPr lang="zh-CN" altLang="en-US" dirty="0">
                <a:solidFill>
                  <a:schemeClr val="bg1"/>
                </a:solidFill>
              </a:rPr>
              <a:t>域和 </a:t>
            </a:r>
            <a:r>
              <a:rPr lang="en-US" altLang="zh-CN" dirty="0">
                <a:solidFill>
                  <a:schemeClr val="bg1"/>
                </a:solidFill>
              </a:rPr>
              <a:t>Chunk Data </a:t>
            </a:r>
            <a:r>
              <a:rPr lang="zh-CN" altLang="en-US" dirty="0">
                <a:solidFill>
                  <a:schemeClr val="bg1"/>
                </a:solidFill>
              </a:rPr>
              <a:t>域中的数据进行计算得到的。</a:t>
            </a:r>
          </a:p>
        </p:txBody>
      </p:sp>
      <p:graphicFrame>
        <p:nvGraphicFramePr>
          <p:cNvPr id="11" name="表格 11">
            <a:extLst>
              <a:ext uri="{FF2B5EF4-FFF2-40B4-BE49-F238E27FC236}">
                <a16:creationId xmlns:a16="http://schemas.microsoft.com/office/drawing/2014/main" id="{5299FAF0-B770-4834-A504-DDDD9AF8B0D7}"/>
              </a:ext>
            </a:extLst>
          </p:cNvPr>
          <p:cNvGraphicFramePr>
            <a:graphicFrameLocks noGrp="1"/>
          </p:cNvGraphicFramePr>
          <p:nvPr>
            <p:extLst>
              <p:ext uri="{D42A27DB-BD31-4B8C-83A1-F6EECF244321}">
                <p14:modId xmlns:p14="http://schemas.microsoft.com/office/powerpoint/2010/main" val="2864521432"/>
              </p:ext>
            </p:extLst>
          </p:nvPr>
        </p:nvGraphicFramePr>
        <p:xfrm>
          <a:off x="582993" y="1845180"/>
          <a:ext cx="5740398" cy="3479800"/>
        </p:xfrm>
        <a:graphic>
          <a:graphicData uri="http://schemas.openxmlformats.org/drawingml/2006/table">
            <a:tbl>
              <a:tblPr firstRow="1" bandRow="1">
                <a:tableStyleId>{5C22544A-7EE6-4342-B048-85BDC9FD1C3A}</a:tableStyleId>
              </a:tblPr>
              <a:tblGrid>
                <a:gridCol w="1913466">
                  <a:extLst>
                    <a:ext uri="{9D8B030D-6E8A-4147-A177-3AD203B41FA5}">
                      <a16:colId xmlns:a16="http://schemas.microsoft.com/office/drawing/2014/main" val="4131747026"/>
                    </a:ext>
                  </a:extLst>
                </a:gridCol>
                <a:gridCol w="1913466">
                  <a:extLst>
                    <a:ext uri="{9D8B030D-6E8A-4147-A177-3AD203B41FA5}">
                      <a16:colId xmlns:a16="http://schemas.microsoft.com/office/drawing/2014/main" val="42646882"/>
                    </a:ext>
                  </a:extLst>
                </a:gridCol>
                <a:gridCol w="1913466">
                  <a:extLst>
                    <a:ext uri="{9D8B030D-6E8A-4147-A177-3AD203B41FA5}">
                      <a16:colId xmlns:a16="http://schemas.microsoft.com/office/drawing/2014/main" val="1638511470"/>
                    </a:ext>
                  </a:extLst>
                </a:gridCol>
              </a:tblGrid>
              <a:tr h="370840">
                <a:tc>
                  <a:txBody>
                    <a:bodyPr/>
                    <a:lstStyle/>
                    <a:p>
                      <a:endParaRPr lang="zh-CN" altLang="en-US">
                        <a:latin typeface="YaHei Consolas Hybrid" panose="020B0509020204020204" pitchFamily="49" charset="-122"/>
                        <a:ea typeface="YaHei Consolas Hybrid" panose="020B0509020204020204" pitchFamily="49" charset="-122"/>
                      </a:endParaRPr>
                    </a:p>
                  </a:txBody>
                  <a:tcPr/>
                </a:tc>
                <a:tc>
                  <a:txBody>
                    <a:bodyPr/>
                    <a:lstStyle/>
                    <a:p>
                      <a:endParaRPr lang="zh-CN" altLang="en-US">
                        <a:latin typeface="YaHei Consolas Hybrid" panose="020B0509020204020204" pitchFamily="49" charset="-122"/>
                        <a:ea typeface="YaHei Consolas Hybrid" panose="020B0509020204020204" pitchFamily="49" charset="-122"/>
                      </a:endParaRPr>
                    </a:p>
                  </a:txBody>
                  <a:tcPr/>
                </a:tc>
                <a:tc>
                  <a:txBody>
                    <a:bodyPr/>
                    <a:lstStyle/>
                    <a:p>
                      <a:endParaRPr lang="zh-CN" altLang="en-US">
                        <a:latin typeface="YaHei Consolas Hybrid" panose="020B0509020204020204" pitchFamily="49" charset="-122"/>
                        <a:ea typeface="YaHei Consolas Hybrid" panose="020B0509020204020204" pitchFamily="49" charset="-122"/>
                      </a:endParaRPr>
                    </a:p>
                  </a:txBody>
                  <a:tcPr/>
                </a:tc>
                <a:extLst>
                  <a:ext uri="{0D108BD9-81ED-4DB2-BD59-A6C34878D82A}">
                    <a16:rowId xmlns:a16="http://schemas.microsoft.com/office/drawing/2014/main" val="718226997"/>
                  </a:ext>
                </a:extLst>
              </a:tr>
              <a:tr h="370840">
                <a:tc>
                  <a:txBody>
                    <a:bodyPr/>
                    <a:lstStyle/>
                    <a:p>
                      <a:r>
                        <a:rPr lang="en-US" altLang="zh-CN" dirty="0">
                          <a:latin typeface="YaHei Consolas Hybrid" panose="020B0509020204020204" pitchFamily="49" charset="-122"/>
                          <a:ea typeface="YaHei Consolas Hybrid" panose="020B0509020204020204" pitchFamily="49" charset="-122"/>
                        </a:rPr>
                        <a:t>Length</a:t>
                      </a:r>
                      <a:r>
                        <a:rPr lang="zh-CN" altLang="en-US" dirty="0">
                          <a:latin typeface="YaHei Consolas Hybrid" panose="020B0509020204020204" pitchFamily="49" charset="-122"/>
                          <a:ea typeface="YaHei Consolas Hybrid" panose="020B0509020204020204" pitchFamily="49" charset="-122"/>
                        </a:rPr>
                        <a:t>（长度）</a:t>
                      </a:r>
                    </a:p>
                  </a:txBody>
                  <a:tcPr/>
                </a:tc>
                <a:tc>
                  <a:txBody>
                    <a:bodyPr/>
                    <a:lstStyle/>
                    <a:p>
                      <a:r>
                        <a:rPr lang="en-US" altLang="zh-CN"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4 </a:t>
                      </a:r>
                      <a:r>
                        <a:rPr lang="zh-CN" altLang="en-US"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字节</a:t>
                      </a:r>
                      <a:endParaRPr lang="zh-CN" altLang="en-US" dirty="0">
                        <a:latin typeface="YaHei Consolas Hybrid" panose="020B0509020204020204" pitchFamily="49" charset="-122"/>
                        <a:ea typeface="YaHei Consolas Hybrid" panose="020B0509020204020204" pitchFamily="49" charset="-122"/>
                      </a:endParaRPr>
                    </a:p>
                  </a:txBody>
                  <a:tcPr/>
                </a:tc>
                <a:tc>
                  <a:txBody>
                    <a:bodyPr/>
                    <a:lstStyle/>
                    <a:p>
                      <a:r>
                        <a:rPr lang="zh-CN" altLang="en-US" dirty="0">
                          <a:latin typeface="YaHei Consolas Hybrid" panose="020B0509020204020204" pitchFamily="49" charset="-122"/>
                          <a:ea typeface="YaHei Consolas Hybrid" panose="020B0509020204020204" pitchFamily="49" charset="-122"/>
                        </a:rPr>
                        <a:t>指定数据块中数据域的长度</a:t>
                      </a:r>
                    </a:p>
                  </a:txBody>
                  <a:tcPr/>
                </a:tc>
                <a:extLst>
                  <a:ext uri="{0D108BD9-81ED-4DB2-BD59-A6C34878D82A}">
                    <a16:rowId xmlns:a16="http://schemas.microsoft.com/office/drawing/2014/main" val="980477570"/>
                  </a:ext>
                </a:extLst>
              </a:tr>
              <a:tr h="370840">
                <a:tc>
                  <a:txBody>
                    <a:bodyPr/>
                    <a:lstStyle/>
                    <a:p>
                      <a:r>
                        <a:rPr lang="en-US" altLang="zh-CN" dirty="0">
                          <a:latin typeface="YaHei Consolas Hybrid" panose="020B0509020204020204" pitchFamily="49" charset="-122"/>
                          <a:ea typeface="YaHei Consolas Hybrid" panose="020B0509020204020204" pitchFamily="49" charset="-122"/>
                        </a:rPr>
                        <a:t>Chunk Type Code</a:t>
                      </a:r>
                      <a:r>
                        <a:rPr lang="zh-CN" altLang="en-US" dirty="0">
                          <a:latin typeface="YaHei Consolas Hybrid" panose="020B0509020204020204" pitchFamily="49" charset="-122"/>
                          <a:ea typeface="YaHei Consolas Hybrid" panose="020B0509020204020204" pitchFamily="49" charset="-122"/>
                        </a:rPr>
                        <a:t>（数据块类型码）</a:t>
                      </a:r>
                    </a:p>
                  </a:txBody>
                  <a:tcPr/>
                </a:tc>
                <a:tc>
                  <a:txBody>
                    <a:bodyPr/>
                    <a:lstStyle/>
                    <a:p>
                      <a:r>
                        <a:rPr lang="en-US" altLang="zh-CN"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4 </a:t>
                      </a:r>
                      <a:r>
                        <a:rPr lang="zh-CN" altLang="en-US"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字节</a:t>
                      </a:r>
                      <a:endParaRPr lang="zh-CN" altLang="en-US" dirty="0">
                        <a:latin typeface="YaHei Consolas Hybrid" panose="020B0509020204020204" pitchFamily="49" charset="-122"/>
                        <a:ea typeface="YaHei Consolas Hybrid" panose="020B0509020204020204" pitchFamily="49" charset="-122"/>
                      </a:endParaRPr>
                    </a:p>
                  </a:txBody>
                  <a:tcPr/>
                </a:tc>
                <a:tc>
                  <a:txBody>
                    <a:bodyPr/>
                    <a:lstStyle/>
                    <a:p>
                      <a:r>
                        <a:rPr lang="zh-CN" altLang="en-US" dirty="0">
                          <a:latin typeface="YaHei Consolas Hybrid" panose="020B0509020204020204" pitchFamily="49" charset="-122"/>
                          <a:ea typeface="YaHei Consolas Hybrid" panose="020B0509020204020204" pitchFamily="49" charset="-122"/>
                        </a:rPr>
                        <a:t>数据块类型码由字母组成</a:t>
                      </a:r>
                    </a:p>
                  </a:txBody>
                  <a:tcPr/>
                </a:tc>
                <a:extLst>
                  <a:ext uri="{0D108BD9-81ED-4DB2-BD59-A6C34878D82A}">
                    <a16:rowId xmlns:a16="http://schemas.microsoft.com/office/drawing/2014/main" val="3609904059"/>
                  </a:ext>
                </a:extLst>
              </a:tr>
              <a:tr h="370840">
                <a:tc>
                  <a:txBody>
                    <a:bodyPr/>
                    <a:lstStyle/>
                    <a:p>
                      <a:r>
                        <a:rPr lang="en-US" altLang="zh-CN" dirty="0">
                          <a:latin typeface="YaHei Consolas Hybrid" panose="020B0509020204020204" pitchFamily="49" charset="-122"/>
                          <a:ea typeface="YaHei Consolas Hybrid" panose="020B0509020204020204" pitchFamily="49" charset="-122"/>
                        </a:rPr>
                        <a:t>Chunk Data</a:t>
                      </a:r>
                      <a:r>
                        <a:rPr lang="zh-CN" altLang="en-US" dirty="0">
                          <a:latin typeface="YaHei Consolas Hybrid" panose="020B0509020204020204" pitchFamily="49" charset="-122"/>
                          <a:ea typeface="YaHei Consolas Hybrid" panose="020B0509020204020204" pitchFamily="49" charset="-122"/>
                        </a:rPr>
                        <a:t>（数据块数据）</a:t>
                      </a:r>
                    </a:p>
                  </a:txBody>
                  <a:tcPr/>
                </a:tc>
                <a:tc>
                  <a:txBody>
                    <a:bodyPr/>
                    <a:lstStyle/>
                    <a:p>
                      <a:r>
                        <a:rPr lang="zh-CN" altLang="en-US"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可变长度</a:t>
                      </a:r>
                      <a:endParaRPr lang="zh-CN" altLang="en-US" dirty="0">
                        <a:latin typeface="YaHei Consolas Hybrid" panose="020B0509020204020204" pitchFamily="49" charset="-122"/>
                        <a:ea typeface="YaHei Consolas Hybrid" panose="020B0509020204020204" pitchFamily="49" charset="-122"/>
                      </a:endParaRPr>
                    </a:p>
                  </a:txBody>
                  <a:tcPr/>
                </a:tc>
                <a:tc>
                  <a:txBody>
                    <a:bodyPr/>
                    <a:lstStyle/>
                    <a:p>
                      <a:r>
                        <a:rPr lang="zh-CN" altLang="en-US" dirty="0">
                          <a:latin typeface="YaHei Consolas Hybrid" panose="020B0509020204020204" pitchFamily="49" charset="-122"/>
                          <a:ea typeface="YaHei Consolas Hybrid" panose="020B0509020204020204" pitchFamily="49" charset="-122"/>
                        </a:rPr>
                        <a:t>存储数据</a:t>
                      </a:r>
                    </a:p>
                  </a:txBody>
                  <a:tcPr/>
                </a:tc>
                <a:extLst>
                  <a:ext uri="{0D108BD9-81ED-4DB2-BD59-A6C34878D82A}">
                    <a16:rowId xmlns:a16="http://schemas.microsoft.com/office/drawing/2014/main" val="3402881326"/>
                  </a:ext>
                </a:extLst>
              </a:tr>
              <a:tr h="370840">
                <a:tc>
                  <a:txBody>
                    <a:bodyPr/>
                    <a:lstStyle/>
                    <a:p>
                      <a:r>
                        <a:rPr lang="en-US" altLang="zh-CN" dirty="0">
                          <a:latin typeface="YaHei Consolas Hybrid" panose="020B0509020204020204" pitchFamily="49" charset="-122"/>
                          <a:ea typeface="YaHei Consolas Hybrid" panose="020B0509020204020204" pitchFamily="49" charset="-122"/>
                        </a:rPr>
                        <a:t>CRC</a:t>
                      </a:r>
                      <a:r>
                        <a:rPr lang="zh-CN" altLang="en-US" dirty="0">
                          <a:latin typeface="YaHei Consolas Hybrid" panose="020B0509020204020204" pitchFamily="49" charset="-122"/>
                          <a:ea typeface="YaHei Consolas Hybrid" panose="020B0509020204020204" pitchFamily="49" charset="-122"/>
                        </a:rPr>
                        <a:t>（循环冗余检测）</a:t>
                      </a:r>
                    </a:p>
                  </a:txBody>
                  <a:tcPr/>
                </a:tc>
                <a:tc>
                  <a:txBody>
                    <a:bodyPr/>
                    <a:lstStyle/>
                    <a:p>
                      <a:r>
                        <a:rPr lang="en-US" altLang="zh-CN"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4 </a:t>
                      </a:r>
                      <a:r>
                        <a:rPr lang="zh-CN" altLang="en-US"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字节</a:t>
                      </a:r>
                      <a:endParaRPr lang="zh-CN" altLang="en-US" dirty="0">
                        <a:latin typeface="YaHei Consolas Hybrid" panose="020B0509020204020204" pitchFamily="49" charset="-122"/>
                        <a:ea typeface="YaHei Consolas Hybrid" panose="020B0509020204020204" pitchFamily="49" charset="-122"/>
                      </a:endParaRPr>
                    </a:p>
                  </a:txBody>
                  <a:tcPr/>
                </a:tc>
                <a:tc>
                  <a:txBody>
                    <a:bodyPr/>
                    <a:lstStyle/>
                    <a:p>
                      <a:r>
                        <a:rPr lang="zh-CN" altLang="en-US" dirty="0">
                          <a:latin typeface="YaHei Consolas Hybrid" panose="020B0509020204020204" pitchFamily="49" charset="-122"/>
                          <a:ea typeface="YaHei Consolas Hybrid" panose="020B0509020204020204" pitchFamily="49" charset="-122"/>
                        </a:rPr>
                        <a:t>存储用来检测是否有错误的循环冗余码</a:t>
                      </a:r>
                    </a:p>
                  </a:txBody>
                  <a:tcPr/>
                </a:tc>
                <a:extLst>
                  <a:ext uri="{0D108BD9-81ED-4DB2-BD59-A6C34878D82A}">
                    <a16:rowId xmlns:a16="http://schemas.microsoft.com/office/drawing/2014/main" val="1145271063"/>
                  </a:ext>
                </a:extLst>
              </a:tr>
            </a:tbl>
          </a:graphicData>
        </a:graphic>
      </p:graphicFrame>
      <p:sp>
        <p:nvSpPr>
          <p:cNvPr id="12" name="文本框 11">
            <a:extLst>
              <a:ext uri="{FF2B5EF4-FFF2-40B4-BE49-F238E27FC236}">
                <a16:creationId xmlns:a16="http://schemas.microsoft.com/office/drawing/2014/main" id="{B257E9EE-0D75-4DC2-B5CF-56CB4E354DEE}"/>
              </a:ext>
            </a:extLst>
          </p:cNvPr>
          <p:cNvSpPr txBox="1"/>
          <p:nvPr/>
        </p:nvSpPr>
        <p:spPr>
          <a:xfrm>
            <a:off x="676655" y="1181109"/>
            <a:ext cx="5419345" cy="646331"/>
          </a:xfrm>
          <a:prstGeom prst="rect">
            <a:avLst/>
          </a:prstGeom>
          <a:noFill/>
        </p:spPr>
        <p:txBody>
          <a:bodyPr wrap="square" rtlCol="0">
            <a:spAutoFit/>
          </a:bodyPr>
          <a:lstStyle/>
          <a:p>
            <a:r>
              <a:rPr lang="zh-CN" altLang="en-US" dirty="0">
                <a:solidFill>
                  <a:schemeClr val="bg1"/>
                </a:solidFill>
                <a:latin typeface="YaHei Consolas Hybrid" panose="020B0509020204020204" pitchFamily="49" charset="-122"/>
                <a:ea typeface="YaHei Consolas Hybrid" panose="020B0509020204020204" pitchFamily="49" charset="-122"/>
              </a:rPr>
              <a:t>对于每个数据块都有着统一的数据结构，每个数据块由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个部分组成</a:t>
            </a:r>
          </a:p>
        </p:txBody>
      </p:sp>
    </p:spTree>
    <p:extLst>
      <p:ext uri="{BB962C8B-B14F-4D97-AF65-F5344CB8AC3E}">
        <p14:creationId xmlns:p14="http://schemas.microsoft.com/office/powerpoint/2010/main" val="128045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rtlCol="0">
            <a:normAutofit/>
          </a:bodyPr>
          <a:lstStyle/>
          <a:p>
            <a:pPr rtl="0"/>
            <a:r>
              <a:rPr lang="en-US" altLang="zh-CN" dirty="0"/>
              <a:t>Google </a:t>
            </a:r>
            <a:r>
              <a:rPr lang="zh-CN" altLang="en-US" dirty="0"/>
              <a:t>基本搜索与挖掘技巧</a:t>
            </a:r>
          </a:p>
          <a:p>
            <a:pPr rtl="0"/>
            <a:r>
              <a:rPr lang="zh-CN" altLang="en-US" dirty="0"/>
              <a:t>保持简单明了的关键词</a:t>
            </a:r>
          </a:p>
          <a:p>
            <a:pPr rtl="0"/>
            <a:r>
              <a:rPr lang="zh-CN" altLang="en-US" dirty="0"/>
              <a:t>使用最可能出现在要查找的网页上的字词</a:t>
            </a:r>
          </a:p>
          <a:p>
            <a:pPr rtl="0"/>
            <a:r>
              <a:rPr lang="zh-CN" altLang="en-US" dirty="0"/>
              <a:t>尽量简明扼要地描述要查找的内容</a:t>
            </a:r>
          </a:p>
          <a:p>
            <a:pPr rtl="0"/>
            <a:r>
              <a:rPr lang="zh-CN" altLang="en-US" dirty="0"/>
              <a:t>选择独特性的描述字词</a:t>
            </a:r>
          </a:p>
          <a:p>
            <a:pPr rtl="0"/>
            <a:r>
              <a:rPr lang="zh-CN" altLang="en-US" dirty="0"/>
              <a:t>社会公共信息库查询网站、域名、</a:t>
            </a:r>
            <a:r>
              <a:rPr lang="en-US" altLang="zh-CN" dirty="0"/>
              <a:t>IP</a:t>
            </a:r>
            <a:r>
              <a:rPr lang="zh-CN" altLang="en-US" dirty="0"/>
              <a:t>：</a:t>
            </a:r>
            <a:r>
              <a:rPr lang="en-US" altLang="zh-CN" dirty="0" err="1"/>
              <a:t>whois</a:t>
            </a:r>
            <a:r>
              <a:rPr lang="en-US" altLang="zh-CN" dirty="0"/>
              <a:t> </a:t>
            </a:r>
            <a:r>
              <a:rPr lang="zh-CN" altLang="en-US" dirty="0"/>
              <a:t>等</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基本搜索技巧</a:t>
            </a:r>
            <a:endParaRPr lang="zh-cn" dirty="0"/>
          </a:p>
        </p:txBody>
      </p:sp>
    </p:spTree>
    <p:extLst>
      <p:ext uri="{BB962C8B-B14F-4D97-AF65-F5344CB8AC3E}">
        <p14:creationId xmlns:p14="http://schemas.microsoft.com/office/powerpoint/2010/main" val="343332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——PNG_IHDR</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1442820"/>
          </a:xfrm>
        </p:spPr>
        <p:txBody>
          <a:bodyPr>
            <a:normAutofit/>
          </a:bodyPr>
          <a:lstStyle/>
          <a:p>
            <a:pPr marL="0" indent="0">
              <a:buNone/>
            </a:pPr>
            <a:r>
              <a:rPr lang="zh-CN" altLang="en-US" dirty="0"/>
              <a:t>文件头数据块 </a:t>
            </a:r>
            <a:r>
              <a:rPr lang="en-US" altLang="zh-CN" dirty="0"/>
              <a:t>IHDR</a:t>
            </a:r>
            <a:r>
              <a:rPr lang="zh-CN" altLang="en-US" dirty="0"/>
              <a:t>（</a:t>
            </a:r>
            <a:r>
              <a:rPr lang="en-US" altLang="zh-CN" dirty="0"/>
              <a:t>Header Chunk</a:t>
            </a:r>
            <a:r>
              <a:rPr lang="zh-CN" altLang="en-US" dirty="0"/>
              <a:t>）：它包含有 </a:t>
            </a:r>
            <a:r>
              <a:rPr lang="en-US" altLang="zh-CN" dirty="0"/>
              <a:t>PNG </a:t>
            </a:r>
            <a:r>
              <a:rPr lang="zh-CN" altLang="en-US" dirty="0"/>
              <a:t>文件中存储的图像数据的基本信息，由 </a:t>
            </a:r>
            <a:r>
              <a:rPr lang="en-US" altLang="zh-CN" dirty="0"/>
              <a:t>13 </a:t>
            </a:r>
            <a:r>
              <a:rPr lang="zh-CN" altLang="en-US" dirty="0"/>
              <a:t>字节组成，并要作为第一个数据块出现在 </a:t>
            </a:r>
            <a:r>
              <a:rPr lang="en-US" altLang="zh-CN" dirty="0"/>
              <a:t>PNG </a:t>
            </a:r>
            <a:r>
              <a:rPr lang="zh-CN" altLang="en-US" dirty="0"/>
              <a:t>数据流中，而且一个 </a:t>
            </a:r>
            <a:r>
              <a:rPr lang="en-US" altLang="zh-CN" dirty="0"/>
              <a:t>PNG </a:t>
            </a:r>
            <a:r>
              <a:rPr lang="zh-CN" altLang="en-US" dirty="0"/>
              <a:t>数据流中只能有一个文件头数据块</a:t>
            </a:r>
            <a:endParaRPr lang="en-US" altLang="zh-CN" dirty="0"/>
          </a:p>
          <a:p>
            <a:pPr marL="0" indent="0">
              <a:buNone/>
            </a:pPr>
            <a:r>
              <a:rPr lang="zh-CN" altLang="en-US" dirty="0"/>
              <a:t>其中我们关注的是前 </a:t>
            </a:r>
            <a:r>
              <a:rPr lang="en-US" altLang="zh-CN" dirty="0"/>
              <a:t>8 </a:t>
            </a:r>
            <a:r>
              <a:rPr lang="zh-CN" altLang="en-US" dirty="0"/>
              <a:t>字节的内容数据块 </a:t>
            </a:r>
            <a:r>
              <a:rPr lang="en-US" altLang="zh-CN" dirty="0"/>
              <a:t>chunk</a:t>
            </a:r>
          </a:p>
        </p:txBody>
      </p:sp>
      <p:pic>
        <p:nvPicPr>
          <p:cNvPr id="5" name="图片 4">
            <a:extLst>
              <a:ext uri="{FF2B5EF4-FFF2-40B4-BE49-F238E27FC236}">
                <a16:creationId xmlns:a16="http://schemas.microsoft.com/office/drawing/2014/main" id="{8A299195-83B5-4748-8F9D-52712DB16B13}"/>
              </a:ext>
            </a:extLst>
          </p:cNvPr>
          <p:cNvPicPr>
            <a:picLocks noChangeAspect="1"/>
          </p:cNvPicPr>
          <p:nvPr/>
        </p:nvPicPr>
        <p:blipFill>
          <a:blip r:embed="rId2"/>
          <a:stretch>
            <a:fillRect/>
          </a:stretch>
        </p:blipFill>
        <p:spPr>
          <a:xfrm>
            <a:off x="2635453" y="2709645"/>
            <a:ext cx="7071825" cy="1777724"/>
          </a:xfrm>
          <a:prstGeom prst="rect">
            <a:avLst/>
          </a:prstGeom>
        </p:spPr>
      </p:pic>
      <p:sp>
        <p:nvSpPr>
          <p:cNvPr id="6" name="文本框 5">
            <a:extLst>
              <a:ext uri="{FF2B5EF4-FFF2-40B4-BE49-F238E27FC236}">
                <a16:creationId xmlns:a16="http://schemas.microsoft.com/office/drawing/2014/main" id="{54AB0AC7-2CBE-4671-ABF4-2403C6A0C3A2}"/>
              </a:ext>
            </a:extLst>
          </p:cNvPr>
          <p:cNvSpPr txBox="1"/>
          <p:nvPr/>
        </p:nvSpPr>
        <p:spPr>
          <a:xfrm>
            <a:off x="830263" y="4660600"/>
            <a:ext cx="10531474" cy="923330"/>
          </a:xfrm>
          <a:prstGeom prst="rect">
            <a:avLst/>
          </a:prstGeom>
          <a:noFill/>
        </p:spPr>
        <p:txBody>
          <a:bodyPr wrap="square" rtlCol="0">
            <a:spAutoFit/>
          </a:bodyPr>
          <a:lstStyle/>
          <a:p>
            <a:r>
              <a:rPr lang="zh-CN" altLang="en-US" dirty="0">
                <a:solidFill>
                  <a:schemeClr val="bg1"/>
                </a:solidFill>
              </a:rPr>
              <a:t>在 </a:t>
            </a:r>
            <a:r>
              <a:rPr lang="en-US" altLang="zh-CN" dirty="0" err="1">
                <a:solidFill>
                  <a:schemeClr val="bg1"/>
                </a:solidFill>
              </a:rPr>
              <a:t>linux</a:t>
            </a:r>
            <a:r>
              <a:rPr lang="en-US" altLang="zh-CN" dirty="0">
                <a:solidFill>
                  <a:schemeClr val="bg1"/>
                </a:solidFill>
              </a:rPr>
              <a:t> </a:t>
            </a:r>
            <a:r>
              <a:rPr lang="zh-CN" altLang="en-US" dirty="0">
                <a:solidFill>
                  <a:schemeClr val="bg1"/>
                </a:solidFill>
              </a:rPr>
              <a:t>中是打不开此处数据被修改过的图片的，提示 </a:t>
            </a:r>
            <a:r>
              <a:rPr lang="en-US" altLang="zh-CN" dirty="0">
                <a:solidFill>
                  <a:schemeClr val="bg1"/>
                </a:solidFill>
              </a:rPr>
              <a:t>IHDR CRC error</a:t>
            </a:r>
            <a:r>
              <a:rPr lang="zh-CN" altLang="en-US" dirty="0">
                <a:solidFill>
                  <a:schemeClr val="bg1"/>
                </a:solidFill>
              </a:rPr>
              <a:t>，而 </a:t>
            </a:r>
            <a:r>
              <a:rPr lang="en-US" altLang="zh-CN" dirty="0">
                <a:solidFill>
                  <a:schemeClr val="bg1"/>
                </a:solidFill>
              </a:rPr>
              <a:t>Windows 10 </a:t>
            </a:r>
            <a:r>
              <a:rPr lang="zh-CN" altLang="en-US" dirty="0">
                <a:solidFill>
                  <a:schemeClr val="bg1"/>
                </a:solidFill>
              </a:rPr>
              <a:t>自带的图片查看器能够打开，就提醒了我们 </a:t>
            </a:r>
            <a:r>
              <a:rPr lang="en-US" altLang="zh-CN" dirty="0">
                <a:solidFill>
                  <a:schemeClr val="bg1"/>
                </a:solidFill>
              </a:rPr>
              <a:t>IHDR </a:t>
            </a:r>
            <a:r>
              <a:rPr lang="zh-CN" altLang="en-US" dirty="0">
                <a:solidFill>
                  <a:schemeClr val="bg1"/>
                </a:solidFill>
              </a:rPr>
              <a:t>块被人为的篡改过了，从而尝试修改图片的高度或者宽度发现隐藏的内容</a:t>
            </a:r>
          </a:p>
        </p:txBody>
      </p:sp>
    </p:spTree>
    <p:extLst>
      <p:ext uri="{BB962C8B-B14F-4D97-AF65-F5344CB8AC3E}">
        <p14:creationId xmlns:p14="http://schemas.microsoft.com/office/powerpoint/2010/main" val="62127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——PNG_PLTE</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1442820"/>
          </a:xfrm>
        </p:spPr>
        <p:txBody>
          <a:bodyPr>
            <a:normAutofit/>
          </a:bodyPr>
          <a:lstStyle/>
          <a:p>
            <a:pPr marL="0" indent="0">
              <a:buNone/>
            </a:pPr>
            <a:r>
              <a:rPr lang="zh-CN" altLang="en-US" dirty="0"/>
              <a:t>调色板数据块 </a:t>
            </a:r>
            <a:r>
              <a:rPr lang="en-US" altLang="zh-CN" dirty="0"/>
              <a:t>PLTE</a:t>
            </a:r>
            <a:r>
              <a:rPr lang="zh-CN" altLang="en-US" dirty="0"/>
              <a:t>（</a:t>
            </a:r>
            <a:r>
              <a:rPr lang="en-US" altLang="zh-CN" dirty="0"/>
              <a:t>palette chunk</a:t>
            </a:r>
            <a:r>
              <a:rPr lang="zh-CN" altLang="en-US" dirty="0"/>
              <a:t>）：它包含有与索引彩色图像（</a:t>
            </a:r>
            <a:r>
              <a:rPr lang="en-US" altLang="zh-CN" dirty="0"/>
              <a:t>indexed-color image</a:t>
            </a:r>
            <a:r>
              <a:rPr lang="zh-CN" altLang="en-US" dirty="0"/>
              <a:t>）相关的彩色变换数据，它仅与索引彩色图像有关，而且要放在图像数据块（</a:t>
            </a:r>
            <a:r>
              <a:rPr lang="en-US" altLang="zh-CN" dirty="0"/>
              <a:t>image data chunk</a:t>
            </a:r>
            <a:r>
              <a:rPr lang="zh-CN" altLang="en-US" dirty="0"/>
              <a:t>）之前。真彩色的 </a:t>
            </a:r>
            <a:r>
              <a:rPr lang="en-US" altLang="zh-CN" dirty="0"/>
              <a:t>PNG </a:t>
            </a:r>
            <a:r>
              <a:rPr lang="zh-CN" altLang="en-US" dirty="0"/>
              <a:t>数据流也可以有调色板数据块，目的是便于非真彩色显示程序用它来量化图像数据，从而显示该图像。</a:t>
            </a:r>
            <a:endParaRPr lang="en-US" altLang="zh-CN" dirty="0"/>
          </a:p>
        </p:txBody>
      </p:sp>
      <p:sp>
        <p:nvSpPr>
          <p:cNvPr id="4" name="文本框 3">
            <a:extLst>
              <a:ext uri="{FF2B5EF4-FFF2-40B4-BE49-F238E27FC236}">
                <a16:creationId xmlns:a16="http://schemas.microsoft.com/office/drawing/2014/main" id="{1EC10B7B-ECE7-4D5A-A740-94F668038AD9}"/>
              </a:ext>
            </a:extLst>
          </p:cNvPr>
          <p:cNvSpPr txBox="1"/>
          <p:nvPr/>
        </p:nvSpPr>
        <p:spPr>
          <a:xfrm>
            <a:off x="830269" y="3429000"/>
            <a:ext cx="10523532" cy="646331"/>
          </a:xfrm>
          <a:prstGeom prst="rect">
            <a:avLst/>
          </a:prstGeom>
          <a:noFill/>
        </p:spPr>
        <p:txBody>
          <a:bodyPr wrap="square" rtlCol="0">
            <a:spAutoFit/>
          </a:bodyPr>
          <a:lstStyle/>
          <a:p>
            <a:r>
              <a:rPr lang="zh-CN" altLang="en-US" dirty="0">
                <a:solidFill>
                  <a:schemeClr val="bg1"/>
                </a:solidFill>
                <a:latin typeface="YaHei Consolas Hybrid" panose="020B0509020204020204" pitchFamily="49" charset="-122"/>
                <a:ea typeface="YaHei Consolas Hybrid" panose="020B0509020204020204" pitchFamily="49" charset="-122"/>
              </a:rPr>
              <a:t>调色板中会将图片用到的颜色数据按顺序排列，图片中的色彩数据此时其实是一个个序号或者说坐标，对应调色板中的颜色位置</a:t>
            </a:r>
          </a:p>
        </p:txBody>
      </p:sp>
    </p:spTree>
    <p:extLst>
      <p:ext uri="{BB962C8B-B14F-4D97-AF65-F5344CB8AC3E}">
        <p14:creationId xmlns:p14="http://schemas.microsoft.com/office/powerpoint/2010/main" val="2640189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——PNG_IDAT</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2432720"/>
          </a:xfrm>
        </p:spPr>
        <p:txBody>
          <a:bodyPr>
            <a:normAutofit lnSpcReduction="10000"/>
          </a:bodyPr>
          <a:lstStyle/>
          <a:p>
            <a:pPr marL="0" indent="0">
              <a:buNone/>
            </a:pPr>
            <a:r>
              <a:rPr lang="zh-CN" altLang="en-US" dirty="0"/>
              <a:t>图像数据块 </a:t>
            </a:r>
            <a:r>
              <a:rPr lang="en-US" altLang="zh-CN" dirty="0"/>
              <a:t>IDAT</a:t>
            </a:r>
            <a:r>
              <a:rPr lang="zh-CN" altLang="en-US" dirty="0"/>
              <a:t>（</a:t>
            </a:r>
            <a:r>
              <a:rPr lang="en-US" altLang="zh-CN" dirty="0"/>
              <a:t>image data chunk</a:t>
            </a:r>
            <a:r>
              <a:rPr lang="zh-CN" altLang="en-US" dirty="0"/>
              <a:t>）：它存储实际的数据，在数据流中可包含多个连续顺序的图像数据块。</a:t>
            </a:r>
            <a:endParaRPr lang="en-US" altLang="zh-CN" dirty="0"/>
          </a:p>
          <a:p>
            <a:r>
              <a:rPr lang="zh-CN" altLang="en-US" dirty="0"/>
              <a:t>储存图像像数数据，</a:t>
            </a:r>
            <a:r>
              <a:rPr lang="en-US" altLang="zh-CN" dirty="0"/>
              <a:t>IDAT </a:t>
            </a:r>
            <a:r>
              <a:rPr lang="zh-CN" altLang="en-US" dirty="0"/>
              <a:t>块只有当上一个块充满时，才会继续一个新的块。</a:t>
            </a:r>
          </a:p>
          <a:p>
            <a:r>
              <a:rPr lang="zh-CN" altLang="en-US" dirty="0"/>
              <a:t>在数据流中可包含多个连续顺序的图像数据块</a:t>
            </a:r>
          </a:p>
          <a:p>
            <a:r>
              <a:rPr lang="zh-CN" altLang="en-US" dirty="0"/>
              <a:t>采用 </a:t>
            </a:r>
            <a:r>
              <a:rPr lang="en-US" altLang="zh-CN" dirty="0"/>
              <a:t>LZ77 </a:t>
            </a:r>
            <a:r>
              <a:rPr lang="zh-CN" altLang="en-US" dirty="0"/>
              <a:t>算法的派生算法进行压缩</a:t>
            </a:r>
          </a:p>
          <a:p>
            <a:r>
              <a:rPr lang="zh-CN" altLang="en-US" dirty="0"/>
              <a:t>可以用 </a:t>
            </a:r>
            <a:r>
              <a:rPr lang="en-US" altLang="zh-CN" dirty="0" err="1"/>
              <a:t>zlib</a:t>
            </a:r>
            <a:r>
              <a:rPr lang="en-US" altLang="zh-CN" dirty="0"/>
              <a:t> </a:t>
            </a:r>
            <a:r>
              <a:rPr lang="zh-CN" altLang="en-US" dirty="0"/>
              <a:t>解压缩</a:t>
            </a:r>
            <a:endParaRPr lang="en-US" altLang="zh-CN" dirty="0"/>
          </a:p>
        </p:txBody>
      </p:sp>
      <p:pic>
        <p:nvPicPr>
          <p:cNvPr id="6" name="图片 5" descr="文本&#10;&#10;描述已自动生成">
            <a:extLst>
              <a:ext uri="{FF2B5EF4-FFF2-40B4-BE49-F238E27FC236}">
                <a16:creationId xmlns:a16="http://schemas.microsoft.com/office/drawing/2014/main" id="{0287E39B-B3F3-4EF7-B546-E6D60B441D53}"/>
              </a:ext>
            </a:extLst>
          </p:cNvPr>
          <p:cNvPicPr>
            <a:picLocks noChangeAspect="1"/>
          </p:cNvPicPr>
          <p:nvPr/>
        </p:nvPicPr>
        <p:blipFill>
          <a:blip r:embed="rId2"/>
          <a:stretch>
            <a:fillRect/>
          </a:stretch>
        </p:blipFill>
        <p:spPr>
          <a:xfrm>
            <a:off x="5149485" y="2909625"/>
            <a:ext cx="6657975" cy="3152775"/>
          </a:xfrm>
          <a:prstGeom prst="rect">
            <a:avLst/>
          </a:prstGeom>
        </p:spPr>
      </p:pic>
    </p:spTree>
    <p:extLst>
      <p:ext uri="{BB962C8B-B14F-4D97-AF65-F5344CB8AC3E}">
        <p14:creationId xmlns:p14="http://schemas.microsoft.com/office/powerpoint/2010/main" val="1467196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——LSB</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2432720"/>
          </a:xfrm>
        </p:spPr>
        <p:txBody>
          <a:bodyPr>
            <a:normAutofit lnSpcReduction="10000"/>
          </a:bodyPr>
          <a:lstStyle/>
          <a:p>
            <a:pPr marL="0" indent="0">
              <a:buNone/>
            </a:pPr>
            <a:r>
              <a:rPr lang="en-US" altLang="zh-CN" dirty="0"/>
              <a:t>LSB </a:t>
            </a:r>
            <a:r>
              <a:rPr lang="zh-CN" altLang="en-US" dirty="0"/>
              <a:t>全称 </a:t>
            </a:r>
            <a:r>
              <a:rPr lang="en-US" altLang="zh-CN" dirty="0"/>
              <a:t>Least Significant Bit</a:t>
            </a:r>
            <a:r>
              <a:rPr lang="zh-CN" altLang="en-US" dirty="0"/>
              <a:t>，最低有效位。</a:t>
            </a:r>
            <a:r>
              <a:rPr lang="en-US" altLang="zh-CN" dirty="0"/>
              <a:t>PNG </a:t>
            </a:r>
            <a:r>
              <a:rPr lang="zh-CN" altLang="en-US" dirty="0"/>
              <a:t>文件中的图像像数一般是由 </a:t>
            </a:r>
            <a:r>
              <a:rPr lang="en-US" altLang="zh-CN" dirty="0"/>
              <a:t>RGB </a:t>
            </a:r>
            <a:r>
              <a:rPr lang="zh-CN" altLang="en-US" dirty="0"/>
              <a:t>三原色（红绿蓝）组成，每一种颜色占用 </a:t>
            </a:r>
            <a:r>
              <a:rPr lang="en-US" altLang="zh-CN" dirty="0"/>
              <a:t>8 </a:t>
            </a:r>
            <a:r>
              <a:rPr lang="zh-CN" altLang="en-US" dirty="0"/>
              <a:t>位，取值范围为 </a:t>
            </a:r>
            <a:r>
              <a:rPr lang="en-US" altLang="zh-CN" dirty="0"/>
              <a:t>0x00 </a:t>
            </a:r>
            <a:r>
              <a:rPr lang="zh-CN" altLang="en-US" dirty="0"/>
              <a:t>至 </a:t>
            </a:r>
            <a:r>
              <a:rPr lang="en-US" altLang="zh-CN" dirty="0"/>
              <a:t>0xFF</a:t>
            </a:r>
            <a:r>
              <a:rPr lang="zh-CN" altLang="en-US" dirty="0"/>
              <a:t>，即有 </a:t>
            </a:r>
            <a:r>
              <a:rPr lang="en-US" altLang="zh-CN" dirty="0"/>
              <a:t>256 </a:t>
            </a:r>
            <a:r>
              <a:rPr lang="zh-CN" altLang="en-US" dirty="0"/>
              <a:t>种颜色，一共包含了 </a:t>
            </a:r>
            <a:r>
              <a:rPr lang="en-US" altLang="zh-CN" dirty="0"/>
              <a:t>256 </a:t>
            </a:r>
            <a:r>
              <a:rPr lang="zh-CN" altLang="en-US" dirty="0"/>
              <a:t>的 </a:t>
            </a:r>
            <a:r>
              <a:rPr lang="en-US" altLang="zh-CN" dirty="0"/>
              <a:t>3 </a:t>
            </a:r>
            <a:r>
              <a:rPr lang="zh-CN" altLang="en-US" dirty="0"/>
              <a:t>次方的颜色，即 </a:t>
            </a:r>
            <a:r>
              <a:rPr lang="en-US" altLang="zh-CN" dirty="0"/>
              <a:t>16777216 </a:t>
            </a:r>
            <a:r>
              <a:rPr lang="zh-CN" altLang="en-US" dirty="0"/>
              <a:t>种颜色。</a:t>
            </a:r>
          </a:p>
          <a:p>
            <a:pPr marL="0" indent="0">
              <a:buNone/>
            </a:pPr>
            <a:r>
              <a:rPr lang="zh-CN" altLang="en-US" dirty="0"/>
              <a:t>而人类的眼睛可以区分约 </a:t>
            </a:r>
            <a:r>
              <a:rPr lang="en-US" altLang="zh-CN" dirty="0"/>
              <a:t>1000 </a:t>
            </a:r>
            <a:r>
              <a:rPr lang="zh-CN" altLang="en-US" dirty="0"/>
              <a:t>万种不同的颜色，意味着人类的眼睛无法区分余下的颜色大约有 </a:t>
            </a:r>
            <a:r>
              <a:rPr lang="en-US" altLang="zh-CN" dirty="0"/>
              <a:t>6777216 </a:t>
            </a:r>
            <a:r>
              <a:rPr lang="zh-CN" altLang="en-US" dirty="0"/>
              <a:t>种。</a:t>
            </a:r>
          </a:p>
          <a:p>
            <a:pPr marL="0" indent="0">
              <a:buNone/>
            </a:pPr>
            <a:r>
              <a:rPr lang="en-US" altLang="zh-CN" dirty="0"/>
              <a:t>LSB </a:t>
            </a:r>
            <a:r>
              <a:rPr lang="zh-CN" altLang="en-US" dirty="0"/>
              <a:t>隐写就是修改 </a:t>
            </a:r>
            <a:r>
              <a:rPr lang="en-US" altLang="zh-CN" dirty="0"/>
              <a:t>RGB </a:t>
            </a:r>
            <a:r>
              <a:rPr lang="zh-CN" altLang="en-US" dirty="0"/>
              <a:t>颜色分量的最低二进制位（</a:t>
            </a:r>
            <a:r>
              <a:rPr lang="en-US" altLang="zh-CN" dirty="0"/>
              <a:t>LSB</a:t>
            </a:r>
            <a:r>
              <a:rPr lang="zh-CN" altLang="en-US" dirty="0"/>
              <a:t>），每个颜色会有 </a:t>
            </a:r>
            <a:r>
              <a:rPr lang="en-US" altLang="zh-CN" dirty="0"/>
              <a:t>8 bit</a:t>
            </a:r>
            <a:r>
              <a:rPr lang="zh-CN" altLang="en-US" dirty="0"/>
              <a:t>，</a:t>
            </a:r>
            <a:r>
              <a:rPr lang="en-US" altLang="zh-CN" dirty="0"/>
              <a:t>LSB </a:t>
            </a:r>
            <a:r>
              <a:rPr lang="zh-CN" altLang="en-US" dirty="0"/>
              <a:t>隐写就是修改了像数中的最低的 </a:t>
            </a:r>
            <a:r>
              <a:rPr lang="en-US" altLang="zh-CN" dirty="0"/>
              <a:t>1 bit</a:t>
            </a:r>
            <a:r>
              <a:rPr lang="zh-CN" altLang="en-US" dirty="0"/>
              <a:t>，而人类的眼睛不会注意到这前后的变化，每个像素可以携带 </a:t>
            </a:r>
            <a:r>
              <a:rPr lang="en-US" altLang="zh-CN" dirty="0"/>
              <a:t>3 </a:t>
            </a:r>
            <a:r>
              <a:rPr lang="zh-CN" altLang="en-US" dirty="0"/>
              <a:t>比特的信息。</a:t>
            </a:r>
            <a:endParaRPr lang="en-US" altLang="zh-CN" dirty="0"/>
          </a:p>
        </p:txBody>
      </p:sp>
      <p:pic>
        <p:nvPicPr>
          <p:cNvPr id="5" name="图片 4" descr="手机屏幕截图&#10;&#10;中度可信度描述已自动生成">
            <a:extLst>
              <a:ext uri="{FF2B5EF4-FFF2-40B4-BE49-F238E27FC236}">
                <a16:creationId xmlns:a16="http://schemas.microsoft.com/office/drawing/2014/main" id="{0B604487-0CE3-4340-9721-7522F7ACAF0C}"/>
              </a:ext>
            </a:extLst>
          </p:cNvPr>
          <p:cNvPicPr>
            <a:picLocks noChangeAspect="1"/>
          </p:cNvPicPr>
          <p:nvPr/>
        </p:nvPicPr>
        <p:blipFill>
          <a:blip r:embed="rId2"/>
          <a:stretch>
            <a:fillRect/>
          </a:stretch>
        </p:blipFill>
        <p:spPr>
          <a:xfrm>
            <a:off x="3384068" y="4213849"/>
            <a:ext cx="4987636" cy="1795549"/>
          </a:xfrm>
          <a:prstGeom prst="rect">
            <a:avLst/>
          </a:prstGeom>
        </p:spPr>
      </p:pic>
    </p:spTree>
    <p:extLst>
      <p:ext uri="{BB962C8B-B14F-4D97-AF65-F5344CB8AC3E}">
        <p14:creationId xmlns:p14="http://schemas.microsoft.com/office/powerpoint/2010/main" val="1834411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——jpg</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2432720"/>
          </a:xfrm>
        </p:spPr>
        <p:txBody>
          <a:bodyPr>
            <a:normAutofit fontScale="92500"/>
          </a:bodyPr>
          <a:lstStyle/>
          <a:p>
            <a:r>
              <a:rPr lang="en-US" altLang="zh-CN" dirty="0"/>
              <a:t>JPEG </a:t>
            </a:r>
            <a:r>
              <a:rPr lang="zh-CN" altLang="en-US" dirty="0"/>
              <a:t>是有损压缩格式，将像素信息用 </a:t>
            </a:r>
            <a:r>
              <a:rPr lang="en-US" altLang="zh-CN" dirty="0"/>
              <a:t>JPEG </a:t>
            </a:r>
            <a:r>
              <a:rPr lang="zh-CN" altLang="en-US" dirty="0"/>
              <a:t>保存成文件再读取出来，其中某些像素值会有少许变化。在保存时有个质量参数可在 </a:t>
            </a:r>
            <a:r>
              <a:rPr lang="en-US" altLang="zh-CN" dirty="0"/>
              <a:t>0 </a:t>
            </a:r>
            <a:r>
              <a:rPr lang="zh-CN" altLang="en-US" dirty="0"/>
              <a:t>至 </a:t>
            </a:r>
            <a:r>
              <a:rPr lang="en-US" altLang="zh-CN" dirty="0"/>
              <a:t>100 </a:t>
            </a:r>
            <a:r>
              <a:rPr lang="zh-CN" altLang="en-US" dirty="0"/>
              <a:t>之间选择，参数越大图片就越保真，但图片的体积也就越大。一般情况下选择 </a:t>
            </a:r>
            <a:r>
              <a:rPr lang="en-US" altLang="zh-CN" dirty="0"/>
              <a:t>70 </a:t>
            </a:r>
            <a:r>
              <a:rPr lang="zh-CN" altLang="en-US" dirty="0"/>
              <a:t>或 </a:t>
            </a:r>
            <a:r>
              <a:rPr lang="en-US" altLang="zh-CN" dirty="0"/>
              <a:t>80 </a:t>
            </a:r>
            <a:endParaRPr lang="zh-CN" altLang="en-US" dirty="0"/>
          </a:p>
          <a:p>
            <a:r>
              <a:rPr lang="en-US" altLang="zh-CN" dirty="0"/>
              <a:t>JPEG </a:t>
            </a:r>
            <a:r>
              <a:rPr lang="zh-CN" altLang="en-US" dirty="0"/>
              <a:t>没有透明度信息</a:t>
            </a:r>
            <a:endParaRPr lang="en-US" altLang="zh-CN" dirty="0"/>
          </a:p>
          <a:p>
            <a:r>
              <a:rPr lang="zh-CN" altLang="en-US" dirty="0"/>
              <a:t>有些段没有长度描述也没有内容，只有段标识和段类型。文件头和文件尾均属于这种段。</a:t>
            </a:r>
          </a:p>
          <a:p>
            <a:r>
              <a:rPr lang="zh-CN" altLang="en-US" dirty="0"/>
              <a:t>段与段之间无论有多少 </a:t>
            </a:r>
            <a:r>
              <a:rPr lang="en-US" altLang="zh-CN" dirty="0"/>
              <a:t>FF </a:t>
            </a:r>
            <a:r>
              <a:rPr lang="zh-CN" altLang="en-US" dirty="0"/>
              <a:t>都是合法的，这些 </a:t>
            </a:r>
            <a:r>
              <a:rPr lang="en-US" altLang="zh-CN" dirty="0"/>
              <a:t>FF </a:t>
            </a:r>
            <a:r>
              <a:rPr lang="zh-CN" altLang="en-US" dirty="0"/>
              <a:t>称为「填充字节」，必须被忽略掉。</a:t>
            </a:r>
            <a:endParaRPr lang="en-US" altLang="zh-CN" dirty="0"/>
          </a:p>
        </p:txBody>
      </p:sp>
      <p:sp>
        <p:nvSpPr>
          <p:cNvPr id="4" name="文本框 3">
            <a:extLst>
              <a:ext uri="{FF2B5EF4-FFF2-40B4-BE49-F238E27FC236}">
                <a16:creationId xmlns:a16="http://schemas.microsoft.com/office/drawing/2014/main" id="{6677249E-EDDA-4A89-9E3C-72E6A45A2927}"/>
              </a:ext>
            </a:extLst>
          </p:cNvPr>
          <p:cNvSpPr txBox="1"/>
          <p:nvPr/>
        </p:nvSpPr>
        <p:spPr>
          <a:xfrm>
            <a:off x="310392" y="3844517"/>
            <a:ext cx="11748152" cy="369332"/>
          </a:xfrm>
          <a:prstGeom prst="rect">
            <a:avLst/>
          </a:prstGeom>
          <a:noFill/>
        </p:spPr>
        <p:txBody>
          <a:bodyPr wrap="none" rtlCol="0">
            <a:spAutoFit/>
          </a:bodyPr>
          <a:lstStyle/>
          <a:p>
            <a:r>
              <a:rPr lang="en-US" altLang="zh-CN" dirty="0" err="1">
                <a:solidFill>
                  <a:schemeClr val="bg1"/>
                </a:solidFill>
              </a:rPr>
              <a:t>JSteg</a:t>
            </a:r>
            <a:r>
              <a:rPr lang="zh-CN" altLang="en-US" dirty="0">
                <a:solidFill>
                  <a:schemeClr val="bg1"/>
                </a:solidFill>
              </a:rPr>
              <a:t>、</a:t>
            </a:r>
            <a:r>
              <a:rPr lang="en-US" altLang="zh-CN" dirty="0" err="1">
                <a:solidFill>
                  <a:schemeClr val="bg1"/>
                </a:solidFill>
              </a:rPr>
              <a:t>JPHide</a:t>
            </a:r>
            <a:r>
              <a:rPr lang="zh-CN" altLang="en-US" dirty="0">
                <a:solidFill>
                  <a:schemeClr val="bg1"/>
                </a:solidFill>
              </a:rPr>
              <a:t>、</a:t>
            </a:r>
            <a:r>
              <a:rPr lang="en-US" altLang="zh-CN" dirty="0" err="1">
                <a:solidFill>
                  <a:schemeClr val="bg1"/>
                </a:solidFill>
              </a:rPr>
              <a:t>Steghide</a:t>
            </a:r>
            <a:r>
              <a:rPr lang="zh-CN" altLang="en-US" dirty="0">
                <a:solidFill>
                  <a:schemeClr val="bg1"/>
                </a:solidFill>
              </a:rPr>
              <a:t>、</a:t>
            </a:r>
            <a:r>
              <a:rPr lang="en-US" altLang="zh-CN" dirty="0" err="1">
                <a:solidFill>
                  <a:schemeClr val="bg1"/>
                </a:solidFill>
              </a:rPr>
              <a:t>OutGuess</a:t>
            </a:r>
            <a:r>
              <a:rPr lang="zh-CN" altLang="en-US" dirty="0">
                <a:solidFill>
                  <a:schemeClr val="bg1"/>
                </a:solidFill>
              </a:rPr>
              <a:t>、</a:t>
            </a:r>
            <a:r>
              <a:rPr lang="en-US" altLang="zh-CN" dirty="0">
                <a:solidFill>
                  <a:schemeClr val="bg1"/>
                </a:solidFill>
              </a:rPr>
              <a:t>Invisible Secrets</a:t>
            </a:r>
            <a:r>
              <a:rPr lang="zh-CN" altLang="en-US" dirty="0">
                <a:solidFill>
                  <a:schemeClr val="bg1"/>
                </a:solidFill>
              </a:rPr>
              <a:t>、</a:t>
            </a:r>
            <a:r>
              <a:rPr lang="en-US" altLang="zh-CN" dirty="0">
                <a:solidFill>
                  <a:schemeClr val="bg1"/>
                </a:solidFill>
              </a:rPr>
              <a:t>F5</a:t>
            </a:r>
            <a:r>
              <a:rPr lang="zh-CN" altLang="en-US" dirty="0">
                <a:solidFill>
                  <a:schemeClr val="bg1"/>
                </a:solidFill>
              </a:rPr>
              <a:t>、</a:t>
            </a:r>
            <a:r>
              <a:rPr lang="en-US" altLang="zh-CN" dirty="0" err="1">
                <a:solidFill>
                  <a:schemeClr val="bg1"/>
                </a:solidFill>
              </a:rPr>
              <a:t>appendX</a:t>
            </a:r>
            <a:r>
              <a:rPr lang="zh-CN" altLang="en-US" dirty="0">
                <a:solidFill>
                  <a:schemeClr val="bg1"/>
                </a:solidFill>
              </a:rPr>
              <a:t>、</a:t>
            </a:r>
            <a:r>
              <a:rPr lang="en-US" altLang="zh-CN" dirty="0" err="1">
                <a:solidFill>
                  <a:schemeClr val="bg1"/>
                </a:solidFill>
              </a:rPr>
              <a:t>SilentEye</a:t>
            </a:r>
            <a:r>
              <a:rPr lang="zh-CN" altLang="en-US" dirty="0">
                <a:solidFill>
                  <a:schemeClr val="bg1"/>
                </a:solidFill>
              </a:rPr>
              <a:t>、</a:t>
            </a:r>
            <a:r>
              <a:rPr lang="en-US" altLang="zh-CN" dirty="0" err="1">
                <a:solidFill>
                  <a:schemeClr val="bg1"/>
                </a:solidFill>
              </a:rPr>
              <a:t>oursecret</a:t>
            </a:r>
            <a:r>
              <a:rPr lang="en-US" altLang="zh-CN" dirty="0">
                <a:solidFill>
                  <a:schemeClr val="bg1"/>
                </a:solidFill>
              </a:rPr>
              <a:t> </a:t>
            </a:r>
            <a:r>
              <a:rPr lang="zh-CN" altLang="en-US" dirty="0">
                <a:solidFill>
                  <a:schemeClr val="bg1"/>
                </a:solidFill>
              </a:rPr>
              <a:t>和 </a:t>
            </a:r>
            <a:r>
              <a:rPr lang="en-US" altLang="zh-CN" dirty="0">
                <a:solidFill>
                  <a:schemeClr val="bg1"/>
                </a:solidFill>
              </a:rPr>
              <a:t>Camouflage</a:t>
            </a:r>
            <a:endParaRPr lang="zh-CN" altLang="en-US" dirty="0">
              <a:solidFill>
                <a:schemeClr val="bg1"/>
              </a:solidFill>
            </a:endParaRPr>
          </a:p>
        </p:txBody>
      </p:sp>
      <p:sp>
        <p:nvSpPr>
          <p:cNvPr id="6" name="文本框 5">
            <a:extLst>
              <a:ext uri="{FF2B5EF4-FFF2-40B4-BE49-F238E27FC236}">
                <a16:creationId xmlns:a16="http://schemas.microsoft.com/office/drawing/2014/main" id="{00BDB54D-1526-4DD8-B659-E7F1AD9627A8}"/>
              </a:ext>
            </a:extLst>
          </p:cNvPr>
          <p:cNvSpPr txBox="1"/>
          <p:nvPr/>
        </p:nvSpPr>
        <p:spPr>
          <a:xfrm>
            <a:off x="830263" y="4525070"/>
            <a:ext cx="1050210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solidFill>
                  <a:schemeClr val="bg1"/>
                </a:solidFill>
              </a:rPr>
              <a:t>Stegdetect</a:t>
            </a:r>
            <a:endParaRPr lang="en-US" altLang="zh-CN" dirty="0">
              <a:solidFill>
                <a:schemeClr val="bg1"/>
              </a:solidFill>
            </a:endParaRPr>
          </a:p>
          <a:p>
            <a:r>
              <a:rPr lang="zh-CN" altLang="en-US" dirty="0">
                <a:solidFill>
                  <a:schemeClr val="bg1"/>
                </a:solidFill>
              </a:rPr>
              <a:t>通过统计分析技术评估 </a:t>
            </a:r>
            <a:r>
              <a:rPr lang="en-US" altLang="zh-CN" dirty="0">
                <a:solidFill>
                  <a:schemeClr val="bg1"/>
                </a:solidFill>
              </a:rPr>
              <a:t>JPEG </a:t>
            </a:r>
            <a:r>
              <a:rPr lang="zh-CN" altLang="en-US" dirty="0">
                <a:solidFill>
                  <a:schemeClr val="bg1"/>
                </a:solidFill>
              </a:rPr>
              <a:t>文件的 </a:t>
            </a:r>
            <a:r>
              <a:rPr lang="en-US" altLang="zh-CN" dirty="0">
                <a:solidFill>
                  <a:schemeClr val="bg1"/>
                </a:solidFill>
              </a:rPr>
              <a:t>DCT </a:t>
            </a:r>
            <a:r>
              <a:rPr lang="zh-CN" altLang="en-US" dirty="0">
                <a:solidFill>
                  <a:schemeClr val="bg1"/>
                </a:solidFill>
              </a:rPr>
              <a:t>频率系数的隐写工具</a:t>
            </a:r>
            <a:r>
              <a:rPr lang="en-US" altLang="zh-CN" dirty="0">
                <a:solidFill>
                  <a:schemeClr val="bg1"/>
                </a:solidFill>
              </a:rPr>
              <a:t>, </a:t>
            </a:r>
            <a:r>
              <a:rPr lang="zh-CN" altLang="en-US" dirty="0">
                <a:solidFill>
                  <a:schemeClr val="bg1"/>
                </a:solidFill>
              </a:rPr>
              <a:t>可以检测到通过 </a:t>
            </a:r>
            <a:r>
              <a:rPr lang="en-US" altLang="zh-CN" dirty="0" err="1">
                <a:solidFill>
                  <a:schemeClr val="bg1"/>
                </a:solidFill>
              </a:rPr>
              <a:t>JSteg</a:t>
            </a:r>
            <a:r>
              <a:rPr lang="zh-CN" altLang="en-US" dirty="0">
                <a:solidFill>
                  <a:schemeClr val="bg1"/>
                </a:solidFill>
              </a:rPr>
              <a:t>、</a:t>
            </a:r>
            <a:r>
              <a:rPr lang="en-US" altLang="zh-CN" dirty="0" err="1">
                <a:solidFill>
                  <a:schemeClr val="bg1"/>
                </a:solidFill>
              </a:rPr>
              <a:t>JPHide</a:t>
            </a:r>
            <a:r>
              <a:rPr lang="zh-CN" altLang="en-US" dirty="0">
                <a:solidFill>
                  <a:schemeClr val="bg1"/>
                </a:solidFill>
              </a:rPr>
              <a:t>、</a:t>
            </a:r>
            <a:r>
              <a:rPr lang="en-US" altLang="zh-CN" dirty="0" err="1">
                <a:solidFill>
                  <a:schemeClr val="bg1"/>
                </a:solidFill>
              </a:rPr>
              <a:t>OutGuess</a:t>
            </a:r>
            <a:r>
              <a:rPr lang="zh-CN" altLang="en-US" dirty="0">
                <a:solidFill>
                  <a:schemeClr val="bg1"/>
                </a:solidFill>
              </a:rPr>
              <a:t>、</a:t>
            </a:r>
            <a:r>
              <a:rPr lang="en-US" altLang="zh-CN" dirty="0">
                <a:solidFill>
                  <a:schemeClr val="bg1"/>
                </a:solidFill>
              </a:rPr>
              <a:t>Invisible Secrets</a:t>
            </a:r>
            <a:r>
              <a:rPr lang="zh-CN" altLang="en-US" dirty="0">
                <a:solidFill>
                  <a:schemeClr val="bg1"/>
                </a:solidFill>
              </a:rPr>
              <a:t>、</a:t>
            </a:r>
            <a:r>
              <a:rPr lang="en-US" altLang="zh-CN" dirty="0">
                <a:solidFill>
                  <a:schemeClr val="bg1"/>
                </a:solidFill>
              </a:rPr>
              <a:t>F5</a:t>
            </a:r>
            <a:r>
              <a:rPr lang="zh-CN" altLang="en-US" dirty="0">
                <a:solidFill>
                  <a:schemeClr val="bg1"/>
                </a:solidFill>
              </a:rPr>
              <a:t>、</a:t>
            </a:r>
            <a:r>
              <a:rPr lang="en-US" altLang="zh-CN" dirty="0" err="1">
                <a:solidFill>
                  <a:schemeClr val="bg1"/>
                </a:solidFill>
              </a:rPr>
              <a:t>appendX</a:t>
            </a:r>
            <a:r>
              <a:rPr lang="en-US" altLang="zh-CN" dirty="0">
                <a:solidFill>
                  <a:schemeClr val="bg1"/>
                </a:solidFill>
              </a:rPr>
              <a:t> </a:t>
            </a:r>
            <a:r>
              <a:rPr lang="zh-CN" altLang="en-US" dirty="0">
                <a:solidFill>
                  <a:schemeClr val="bg1"/>
                </a:solidFill>
              </a:rPr>
              <a:t>和 </a:t>
            </a:r>
            <a:r>
              <a:rPr lang="en-US" altLang="zh-CN" dirty="0">
                <a:solidFill>
                  <a:schemeClr val="bg1"/>
                </a:solidFill>
              </a:rPr>
              <a:t>Camouflage </a:t>
            </a:r>
            <a:r>
              <a:rPr lang="zh-CN" altLang="en-US" dirty="0">
                <a:solidFill>
                  <a:schemeClr val="bg1"/>
                </a:solidFill>
              </a:rPr>
              <a:t>等这些隐写工具隐藏的信息，并且还具有基于字典暴力破解密码方法提取通过 </a:t>
            </a:r>
            <a:r>
              <a:rPr lang="en-US" altLang="zh-CN" dirty="0" err="1">
                <a:solidFill>
                  <a:schemeClr val="bg1"/>
                </a:solidFill>
              </a:rPr>
              <a:t>Jphide</a:t>
            </a:r>
            <a:r>
              <a:rPr lang="zh-CN" altLang="en-US" dirty="0">
                <a:solidFill>
                  <a:schemeClr val="bg1"/>
                </a:solidFill>
              </a:rPr>
              <a:t>、</a:t>
            </a:r>
            <a:r>
              <a:rPr lang="en-US" altLang="zh-CN" dirty="0">
                <a:solidFill>
                  <a:schemeClr val="bg1"/>
                </a:solidFill>
              </a:rPr>
              <a:t>outguess </a:t>
            </a:r>
            <a:r>
              <a:rPr lang="zh-CN" altLang="en-US" dirty="0">
                <a:solidFill>
                  <a:schemeClr val="bg1"/>
                </a:solidFill>
              </a:rPr>
              <a:t>和 </a:t>
            </a:r>
            <a:r>
              <a:rPr lang="en-US" altLang="zh-CN" dirty="0" err="1">
                <a:solidFill>
                  <a:schemeClr val="bg1"/>
                </a:solidFill>
              </a:rPr>
              <a:t>jsteg</a:t>
            </a:r>
            <a:r>
              <a:rPr lang="en-US" altLang="zh-CN" dirty="0">
                <a:solidFill>
                  <a:schemeClr val="bg1"/>
                </a:solidFill>
              </a:rPr>
              <a:t>-shell </a:t>
            </a:r>
            <a:r>
              <a:rPr lang="zh-CN" altLang="en-US" dirty="0">
                <a:solidFill>
                  <a:schemeClr val="bg1"/>
                </a:solidFill>
              </a:rPr>
              <a:t>方式嵌入的隐藏信息。</a:t>
            </a:r>
          </a:p>
        </p:txBody>
      </p:sp>
    </p:spTree>
    <p:extLst>
      <p:ext uri="{BB962C8B-B14F-4D97-AF65-F5344CB8AC3E}">
        <p14:creationId xmlns:p14="http://schemas.microsoft.com/office/powerpoint/2010/main" val="1462980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——gif</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4"/>
            <a:ext cx="10531474" cy="4764859"/>
          </a:xfrm>
        </p:spPr>
        <p:txBody>
          <a:bodyPr>
            <a:normAutofit/>
          </a:bodyPr>
          <a:lstStyle/>
          <a:p>
            <a:pPr marL="0" indent="0">
              <a:buNone/>
            </a:pPr>
            <a:r>
              <a:rPr lang="zh-CN" altLang="en-US" dirty="0"/>
              <a:t>一个 </a:t>
            </a:r>
            <a:r>
              <a:rPr lang="en-US" altLang="zh-CN" dirty="0"/>
              <a:t>GIF </a:t>
            </a:r>
            <a:r>
              <a:rPr lang="zh-CN" altLang="en-US" dirty="0"/>
              <a:t>文件的结构可分为</a:t>
            </a:r>
          </a:p>
          <a:p>
            <a:r>
              <a:rPr lang="zh-CN" altLang="en-US" dirty="0"/>
              <a:t>文件头（</a:t>
            </a:r>
            <a:r>
              <a:rPr lang="en-US" altLang="zh-CN" dirty="0"/>
              <a:t>File Header</a:t>
            </a:r>
            <a:r>
              <a:rPr lang="zh-CN" altLang="en-US" dirty="0"/>
              <a:t>）</a:t>
            </a:r>
          </a:p>
          <a:p>
            <a:pPr marL="0" indent="0">
              <a:buNone/>
            </a:pPr>
            <a:r>
              <a:rPr lang="en-US" altLang="zh-CN" dirty="0"/>
              <a:t>GIF </a:t>
            </a:r>
            <a:r>
              <a:rPr lang="zh-CN" altLang="en-US" dirty="0"/>
              <a:t>署名（</a:t>
            </a:r>
            <a:r>
              <a:rPr lang="en-US" altLang="zh-CN" dirty="0"/>
              <a:t>Signature</a:t>
            </a:r>
            <a:r>
              <a:rPr lang="zh-CN" altLang="en-US" dirty="0"/>
              <a:t>）和版本号（</a:t>
            </a:r>
            <a:r>
              <a:rPr lang="en-US" altLang="zh-CN" dirty="0"/>
              <a:t>Version</a:t>
            </a:r>
            <a:r>
              <a:rPr lang="zh-CN" altLang="en-US" dirty="0"/>
              <a:t>）。</a:t>
            </a:r>
            <a:r>
              <a:rPr lang="en-US" altLang="zh-CN" dirty="0"/>
              <a:t>GIF </a:t>
            </a:r>
            <a:r>
              <a:rPr lang="zh-CN" altLang="en-US" dirty="0"/>
              <a:t>署名用来确认一个文件是否是 </a:t>
            </a:r>
            <a:r>
              <a:rPr lang="en-US" altLang="zh-CN" dirty="0"/>
              <a:t>GIF </a:t>
            </a:r>
            <a:r>
              <a:rPr lang="zh-CN" altLang="en-US" dirty="0"/>
              <a:t>格式的文件，这一部分由三个字符组成：</a:t>
            </a:r>
            <a:r>
              <a:rPr lang="en-US" altLang="zh-CN" dirty="0"/>
              <a:t>GIF</a:t>
            </a:r>
            <a:r>
              <a:rPr lang="zh-CN" altLang="en-US" dirty="0"/>
              <a:t>；文件版本号也是由三个字节组成，可以为 </a:t>
            </a:r>
            <a:r>
              <a:rPr lang="en-US" altLang="zh-CN" dirty="0"/>
              <a:t>87a </a:t>
            </a:r>
            <a:r>
              <a:rPr lang="zh-CN" altLang="en-US" dirty="0"/>
              <a:t>或 </a:t>
            </a:r>
            <a:r>
              <a:rPr lang="en-US" altLang="zh-CN" dirty="0"/>
              <a:t>89a</a:t>
            </a:r>
            <a:r>
              <a:rPr lang="zh-CN" altLang="en-US" dirty="0"/>
              <a:t>。</a:t>
            </a:r>
            <a:r>
              <a:rPr lang="en-US" altLang="zh-CN" dirty="0"/>
              <a:t> </a:t>
            </a:r>
            <a:r>
              <a:rPr lang="zh-CN" altLang="en-US" dirty="0"/>
              <a:t>文件署名（</a:t>
            </a:r>
            <a:r>
              <a:rPr lang="en-US" altLang="zh-CN" dirty="0"/>
              <a:t>Signature</a:t>
            </a:r>
            <a:r>
              <a:rPr lang="zh-CN" altLang="en-US" dirty="0"/>
              <a:t>）</a:t>
            </a:r>
          </a:p>
          <a:p>
            <a:r>
              <a:rPr lang="zh-CN" altLang="en-US" dirty="0"/>
              <a:t>逻辑屏幕标识符（</a:t>
            </a:r>
            <a:r>
              <a:rPr lang="en-US" altLang="zh-CN" dirty="0"/>
              <a:t>Logical Screen Descriptor</a:t>
            </a:r>
            <a:r>
              <a:rPr lang="zh-CN" altLang="en-US" dirty="0"/>
              <a:t>）</a:t>
            </a:r>
            <a:endParaRPr lang="en-US" altLang="zh-CN" dirty="0"/>
          </a:p>
          <a:p>
            <a:pPr marL="0" indent="0">
              <a:buNone/>
            </a:pPr>
            <a:r>
              <a:rPr lang="zh-CN" altLang="en-US" dirty="0"/>
              <a:t>紧跟在 </a:t>
            </a:r>
            <a:r>
              <a:rPr lang="en-US" altLang="zh-CN" dirty="0"/>
              <a:t>header </a:t>
            </a:r>
            <a:r>
              <a:rPr lang="zh-CN" altLang="en-US" dirty="0"/>
              <a:t>后面。这个块告诉 </a:t>
            </a:r>
            <a:r>
              <a:rPr lang="en-US" altLang="zh-CN" dirty="0"/>
              <a:t>decoder</a:t>
            </a:r>
            <a:r>
              <a:rPr lang="zh-CN" altLang="en-US" dirty="0"/>
              <a:t>（解码器）图片需要占用的空间。它的大小固定为 </a:t>
            </a:r>
            <a:r>
              <a:rPr lang="en-US" altLang="zh-CN" dirty="0"/>
              <a:t>7 </a:t>
            </a:r>
            <a:r>
              <a:rPr lang="zh-CN" altLang="en-US" dirty="0"/>
              <a:t>个字节，以 </a:t>
            </a:r>
            <a:r>
              <a:rPr lang="en-US" altLang="zh-CN" dirty="0"/>
              <a:t>canvas width</a:t>
            </a:r>
            <a:r>
              <a:rPr lang="zh-CN" altLang="en-US" dirty="0"/>
              <a:t>（画布宽度）和 </a:t>
            </a:r>
            <a:r>
              <a:rPr lang="en-US" altLang="zh-CN" dirty="0"/>
              <a:t>canvas height</a:t>
            </a:r>
            <a:r>
              <a:rPr lang="zh-CN" altLang="en-US" dirty="0"/>
              <a:t>（画布高度）开始。</a:t>
            </a:r>
            <a:endParaRPr lang="en-US" altLang="zh-CN" dirty="0"/>
          </a:p>
          <a:p>
            <a:r>
              <a:rPr lang="zh-CN" altLang="en-US" dirty="0"/>
              <a:t>全局颜色列表（</a:t>
            </a:r>
            <a:r>
              <a:rPr lang="en-US" altLang="zh-CN" dirty="0"/>
              <a:t>Global Color Table</a:t>
            </a:r>
            <a:r>
              <a:rPr lang="zh-CN" altLang="en-US" dirty="0"/>
              <a:t>）</a:t>
            </a:r>
            <a:endParaRPr lang="en-US" altLang="zh-CN" dirty="0"/>
          </a:p>
          <a:p>
            <a:pPr marL="0" indent="0">
              <a:buNone/>
            </a:pPr>
            <a:r>
              <a:rPr lang="en-US" altLang="zh-CN" dirty="0"/>
              <a:t>GIF </a:t>
            </a:r>
            <a:r>
              <a:rPr lang="zh-CN" altLang="en-US" dirty="0"/>
              <a:t>格式可以拥有 </a:t>
            </a:r>
            <a:r>
              <a:rPr lang="en-US" altLang="zh-CN" dirty="0"/>
              <a:t>global color table</a:t>
            </a:r>
            <a:r>
              <a:rPr lang="zh-CN" altLang="en-US" dirty="0"/>
              <a:t>，或用于针对每个子图片集，提供 </a:t>
            </a:r>
            <a:r>
              <a:rPr lang="en-US" altLang="zh-CN" dirty="0"/>
              <a:t>local color table</a:t>
            </a:r>
            <a:r>
              <a:rPr lang="zh-CN" altLang="en-US" dirty="0"/>
              <a:t>。每个 </a:t>
            </a:r>
            <a:r>
              <a:rPr lang="en-US" altLang="zh-CN" dirty="0"/>
              <a:t>color table </a:t>
            </a:r>
            <a:r>
              <a:rPr lang="zh-CN" altLang="en-US" dirty="0"/>
              <a:t>由一个 </a:t>
            </a:r>
            <a:r>
              <a:rPr lang="en-US" altLang="zh-CN" dirty="0"/>
              <a:t>RGB</a:t>
            </a:r>
            <a:r>
              <a:rPr lang="zh-CN" altLang="en-US" dirty="0"/>
              <a:t>（就像通常我们见到的（</a:t>
            </a:r>
            <a:r>
              <a:rPr lang="en-US" altLang="zh-CN" dirty="0"/>
              <a:t>255</a:t>
            </a:r>
            <a:r>
              <a:rPr lang="zh-CN" altLang="en-US" dirty="0"/>
              <a:t>，</a:t>
            </a:r>
            <a:r>
              <a:rPr lang="en-US" altLang="zh-CN" dirty="0"/>
              <a:t>0</a:t>
            </a:r>
            <a:r>
              <a:rPr lang="zh-CN" altLang="en-US" dirty="0"/>
              <a:t>，</a:t>
            </a:r>
            <a:r>
              <a:rPr lang="en-US" altLang="zh-CN" dirty="0"/>
              <a:t>0</a:t>
            </a:r>
            <a:r>
              <a:rPr lang="zh-CN" altLang="en-US" dirty="0"/>
              <a:t>）红色 那种）列表组成。</a:t>
            </a:r>
            <a:endParaRPr lang="en-US" altLang="zh-CN" dirty="0"/>
          </a:p>
        </p:txBody>
      </p:sp>
    </p:spTree>
    <p:extLst>
      <p:ext uri="{BB962C8B-B14F-4D97-AF65-F5344CB8AC3E}">
        <p14:creationId xmlns:p14="http://schemas.microsoft.com/office/powerpoint/2010/main" val="305490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——gif</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4"/>
            <a:ext cx="10531474" cy="1920993"/>
          </a:xfrm>
        </p:spPr>
        <p:txBody>
          <a:bodyPr>
            <a:normAutofit/>
          </a:bodyPr>
          <a:lstStyle/>
          <a:p>
            <a:r>
              <a:rPr lang="zh-CN" altLang="en-US" dirty="0"/>
              <a:t>图像标识符（</a:t>
            </a:r>
            <a:r>
              <a:rPr lang="en-US" altLang="zh-CN" dirty="0"/>
              <a:t>Image Descriptor</a:t>
            </a:r>
            <a:r>
              <a:rPr lang="zh-CN" altLang="en-US" dirty="0"/>
              <a:t>）</a:t>
            </a:r>
            <a:endParaRPr lang="en-US" altLang="zh-CN" dirty="0"/>
          </a:p>
          <a:p>
            <a:pPr marL="0" indent="0">
              <a:buNone/>
            </a:pPr>
            <a:r>
              <a:rPr lang="zh-CN" altLang="en-US" dirty="0"/>
              <a:t>一个 </a:t>
            </a:r>
            <a:r>
              <a:rPr lang="en-US" altLang="zh-CN" dirty="0"/>
              <a:t>GIF </a:t>
            </a:r>
            <a:r>
              <a:rPr lang="zh-CN" altLang="en-US" dirty="0"/>
              <a:t>文件一般包含多个图片。之前的图片渲染模式一般是将多个图片绘制到一个大的（</a:t>
            </a:r>
            <a:r>
              <a:rPr lang="en-US" altLang="zh-CN" dirty="0"/>
              <a:t>virtual canvas</a:t>
            </a:r>
            <a:r>
              <a:rPr lang="zh-CN" altLang="en-US" dirty="0"/>
              <a:t>）虚拟画布上，而现在一般将这些图片集用于实现动画。</a:t>
            </a:r>
          </a:p>
          <a:p>
            <a:pPr marL="0" indent="0">
              <a:buNone/>
            </a:pPr>
            <a:r>
              <a:rPr lang="zh-CN" altLang="en-US" dirty="0"/>
              <a:t>每个 </a:t>
            </a:r>
            <a:r>
              <a:rPr lang="en-US" altLang="zh-CN" dirty="0"/>
              <a:t>image </a:t>
            </a:r>
            <a:r>
              <a:rPr lang="zh-CN" altLang="en-US" dirty="0"/>
              <a:t>都以一个 </a:t>
            </a:r>
            <a:r>
              <a:rPr lang="en-US" altLang="zh-CN" dirty="0"/>
              <a:t>image descriptor block</a:t>
            </a:r>
            <a:r>
              <a:rPr lang="zh-CN" altLang="en-US" dirty="0"/>
              <a:t>（图像描述块）作为开头，这个块固定为 </a:t>
            </a:r>
            <a:r>
              <a:rPr lang="en-US" altLang="zh-CN" dirty="0"/>
              <a:t>10 </a:t>
            </a:r>
            <a:r>
              <a:rPr lang="zh-CN" altLang="en-US" dirty="0"/>
              <a:t>字节。</a:t>
            </a:r>
            <a:endParaRPr lang="en-US" altLang="zh-CN" dirty="0"/>
          </a:p>
        </p:txBody>
      </p:sp>
      <p:pic>
        <p:nvPicPr>
          <p:cNvPr id="5" name="图片 4" descr="日程表&#10;&#10;描述已自动生成">
            <a:extLst>
              <a:ext uri="{FF2B5EF4-FFF2-40B4-BE49-F238E27FC236}">
                <a16:creationId xmlns:a16="http://schemas.microsoft.com/office/drawing/2014/main" id="{DA309345-49D1-4FE4-A8D5-C9456E091233}"/>
              </a:ext>
            </a:extLst>
          </p:cNvPr>
          <p:cNvPicPr>
            <a:picLocks noChangeAspect="1"/>
          </p:cNvPicPr>
          <p:nvPr/>
        </p:nvPicPr>
        <p:blipFill>
          <a:blip r:embed="rId2"/>
          <a:stretch>
            <a:fillRect/>
          </a:stretch>
        </p:blipFill>
        <p:spPr>
          <a:xfrm>
            <a:off x="7471095" y="3453410"/>
            <a:ext cx="3810000" cy="2286000"/>
          </a:xfrm>
          <a:prstGeom prst="rect">
            <a:avLst/>
          </a:prstGeom>
        </p:spPr>
      </p:pic>
      <p:sp>
        <p:nvSpPr>
          <p:cNvPr id="6" name="文本框 5">
            <a:extLst>
              <a:ext uri="{FF2B5EF4-FFF2-40B4-BE49-F238E27FC236}">
                <a16:creationId xmlns:a16="http://schemas.microsoft.com/office/drawing/2014/main" id="{B69ED2B3-D62B-452E-A1BB-DA8A954E4EAB}"/>
              </a:ext>
            </a:extLst>
          </p:cNvPr>
          <p:cNvSpPr txBox="1"/>
          <p:nvPr/>
        </p:nvSpPr>
        <p:spPr>
          <a:xfrm>
            <a:off x="830263" y="3303749"/>
            <a:ext cx="5729681"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图像数据（</a:t>
            </a:r>
            <a:r>
              <a:rPr lang="en-US" altLang="zh-CN" dirty="0">
                <a:solidFill>
                  <a:schemeClr val="bg1"/>
                </a:solidFill>
                <a:latin typeface="微软雅黑" panose="020B0503020204020204" pitchFamily="34" charset="-122"/>
                <a:ea typeface="微软雅黑" panose="020B0503020204020204" pitchFamily="34" charset="-122"/>
              </a:rPr>
              <a:t>Image Data</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终于到了图片数据实际存储的地方。</a:t>
            </a:r>
            <a:r>
              <a:rPr lang="en-US" altLang="zh-CN" dirty="0">
                <a:solidFill>
                  <a:schemeClr val="bg1"/>
                </a:solidFill>
                <a:latin typeface="微软雅黑" panose="020B0503020204020204" pitchFamily="34" charset="-122"/>
                <a:ea typeface="微软雅黑" panose="020B0503020204020204" pitchFamily="34" charset="-122"/>
              </a:rPr>
              <a:t>Image Data </a:t>
            </a:r>
            <a:r>
              <a:rPr lang="zh-CN" altLang="en-US" dirty="0">
                <a:solidFill>
                  <a:schemeClr val="bg1"/>
                </a:solidFill>
                <a:latin typeface="微软雅黑" panose="020B0503020204020204" pitchFamily="34" charset="-122"/>
                <a:ea typeface="微软雅黑" panose="020B0503020204020204" pitchFamily="34" charset="-122"/>
              </a:rPr>
              <a:t>是由一系列的输出编码（</a:t>
            </a:r>
            <a:r>
              <a:rPr lang="en-US" altLang="zh-CN" dirty="0">
                <a:solidFill>
                  <a:schemeClr val="bg1"/>
                </a:solidFill>
                <a:latin typeface="微软雅黑" panose="020B0503020204020204" pitchFamily="34" charset="-122"/>
                <a:ea typeface="微软雅黑" panose="020B0503020204020204" pitchFamily="34" charset="-122"/>
              </a:rPr>
              <a:t>output codes</a:t>
            </a:r>
            <a:r>
              <a:rPr lang="zh-CN" altLang="en-US" dirty="0">
                <a:solidFill>
                  <a:schemeClr val="bg1"/>
                </a:solidFill>
                <a:latin typeface="微软雅黑" panose="020B0503020204020204" pitchFamily="34" charset="-122"/>
                <a:ea typeface="微软雅黑" panose="020B0503020204020204" pitchFamily="34" charset="-122"/>
              </a:rPr>
              <a:t>）构成，它们告诉 </a:t>
            </a:r>
            <a:r>
              <a:rPr lang="en-US" altLang="zh-CN" dirty="0">
                <a:solidFill>
                  <a:schemeClr val="bg1"/>
                </a:solidFill>
                <a:latin typeface="微软雅黑" panose="020B0503020204020204" pitchFamily="34" charset="-122"/>
                <a:ea typeface="微软雅黑" panose="020B0503020204020204" pitchFamily="34" charset="-122"/>
              </a:rPr>
              <a:t>decoder</a:t>
            </a:r>
            <a:r>
              <a:rPr lang="zh-CN" altLang="en-US" dirty="0">
                <a:solidFill>
                  <a:schemeClr val="bg1"/>
                </a:solidFill>
                <a:latin typeface="微软雅黑" panose="020B0503020204020204" pitchFamily="34" charset="-122"/>
                <a:ea typeface="微软雅黑" panose="020B0503020204020204" pitchFamily="34" charset="-122"/>
              </a:rPr>
              <a:t>（解码器）需要绘制在画布上的每个颜色信息。这些编码以字节码的形式组织在这个块中。</a:t>
            </a:r>
          </a:p>
          <a:p>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文件终结器（</a:t>
            </a:r>
            <a:r>
              <a:rPr lang="en-US" altLang="zh-CN" dirty="0">
                <a:solidFill>
                  <a:schemeClr val="bg1"/>
                </a:solidFill>
                <a:latin typeface="微软雅黑" panose="020B0503020204020204" pitchFamily="34" charset="-122"/>
                <a:ea typeface="微软雅黑" panose="020B0503020204020204" pitchFamily="34" charset="-122"/>
              </a:rPr>
              <a:t>Trailer</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该块为一个单字段块，用来指示该数据流的结束。取固定值 </a:t>
            </a:r>
            <a:r>
              <a:rPr lang="en-US" altLang="zh-CN" dirty="0">
                <a:solidFill>
                  <a:schemeClr val="bg1"/>
                </a:solidFill>
                <a:latin typeface="微软雅黑" panose="020B0503020204020204" pitchFamily="34" charset="-122"/>
                <a:ea typeface="微软雅黑" panose="020B0503020204020204" pitchFamily="34" charset="-122"/>
              </a:rPr>
              <a:t>0x3b.</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1171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——gif</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4"/>
            <a:ext cx="10531474" cy="2936060"/>
          </a:xfrm>
        </p:spPr>
        <p:txBody>
          <a:bodyPr>
            <a:normAutofit/>
          </a:bodyPr>
          <a:lstStyle/>
          <a:p>
            <a:r>
              <a:rPr lang="zh-CN" altLang="en-US" dirty="0"/>
              <a:t>空间轴 </a:t>
            </a:r>
            <a:endParaRPr lang="en-US" altLang="zh-CN" dirty="0"/>
          </a:p>
          <a:p>
            <a:pPr marL="0" indent="0">
              <a:buNone/>
            </a:pPr>
            <a:r>
              <a:rPr lang="zh-CN" altLang="en-US" dirty="0"/>
              <a:t>由于 </a:t>
            </a:r>
            <a:r>
              <a:rPr lang="en-US" altLang="zh-CN" dirty="0"/>
              <a:t>GIF </a:t>
            </a:r>
            <a:r>
              <a:rPr lang="zh-CN" altLang="en-US" dirty="0"/>
              <a:t>的动态特性，由一帧帧的图片构成，所以每一帧的图片，多帧图片间的结合，都成了隐藏信息的一种载体。</a:t>
            </a:r>
            <a:endParaRPr lang="en-US" altLang="zh-CN" dirty="0"/>
          </a:p>
          <a:p>
            <a:r>
              <a:rPr lang="zh-CN" altLang="en-US" dirty="0"/>
              <a:t>时间轴 </a:t>
            </a:r>
          </a:p>
          <a:p>
            <a:pPr marL="0" indent="0">
              <a:buNone/>
            </a:pPr>
            <a:r>
              <a:rPr lang="en-US" altLang="zh-CN" dirty="0"/>
              <a:t>GIF </a:t>
            </a:r>
            <a:r>
              <a:rPr lang="zh-CN" altLang="en-US" dirty="0"/>
              <a:t>文件每一帧间的时间间隔也可以作为信息隐藏的载体。通过</a:t>
            </a:r>
            <a:r>
              <a:rPr lang="en-US" altLang="zh-CN" dirty="0"/>
              <a:t>identify</a:t>
            </a:r>
            <a:r>
              <a:rPr lang="zh-CN" altLang="en-US" dirty="0"/>
              <a:t>命令清晰的打印出每一帧的时间间隔</a:t>
            </a:r>
            <a:endParaRPr lang="en-US" altLang="zh-CN" dirty="0"/>
          </a:p>
          <a:p>
            <a:pPr marL="0" indent="0">
              <a:buNone/>
            </a:pPr>
            <a:endParaRPr lang="zh-CN" altLang="en-US" dirty="0"/>
          </a:p>
          <a:p>
            <a:pPr marL="0" indent="0">
              <a:buNone/>
            </a:pPr>
            <a:endParaRPr lang="en-US" altLang="zh-CN" dirty="0"/>
          </a:p>
        </p:txBody>
      </p:sp>
      <p:pic>
        <p:nvPicPr>
          <p:cNvPr id="7" name="图片 6" descr="文本&#10;&#10;描述已自动生成">
            <a:extLst>
              <a:ext uri="{FF2B5EF4-FFF2-40B4-BE49-F238E27FC236}">
                <a16:creationId xmlns:a16="http://schemas.microsoft.com/office/drawing/2014/main" id="{BDFC5833-2C9A-4EC4-A4CB-A55A663AA56A}"/>
              </a:ext>
            </a:extLst>
          </p:cNvPr>
          <p:cNvPicPr>
            <a:picLocks noChangeAspect="1"/>
          </p:cNvPicPr>
          <p:nvPr/>
        </p:nvPicPr>
        <p:blipFill>
          <a:blip r:embed="rId2"/>
          <a:stretch>
            <a:fillRect/>
          </a:stretch>
        </p:blipFill>
        <p:spPr>
          <a:xfrm>
            <a:off x="3258358" y="3738126"/>
            <a:ext cx="5675284" cy="2786336"/>
          </a:xfrm>
          <a:prstGeom prst="rect">
            <a:avLst/>
          </a:prstGeom>
        </p:spPr>
      </p:pic>
    </p:spTree>
    <p:extLst>
      <p:ext uri="{BB962C8B-B14F-4D97-AF65-F5344CB8AC3E}">
        <p14:creationId xmlns:p14="http://schemas.microsoft.com/office/powerpoint/2010/main" val="2900235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音频隐写</a:t>
            </a:r>
            <a:r>
              <a:rPr lang="en-US" altLang="zh-CN" dirty="0"/>
              <a:t>——MP3</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r>
              <a:rPr lang="en-US" altLang="zh-CN" dirty="0"/>
              <a:t>Mp3Stego </a:t>
            </a:r>
            <a:r>
              <a:rPr lang="zh-CN" altLang="en-US" dirty="0"/>
              <a:t>工具</a:t>
            </a:r>
            <a:endParaRPr lang="en-US" altLang="zh-CN" dirty="0"/>
          </a:p>
          <a:p>
            <a:pPr marL="0" indent="0">
              <a:buNone/>
            </a:pPr>
            <a:r>
              <a:rPr lang="en-US" altLang="zh-CN" dirty="0"/>
              <a:t>encode -E hidden_text.txt -P pass svega.wav svega_stego.mp3</a:t>
            </a:r>
          </a:p>
          <a:p>
            <a:pPr marL="0" indent="0">
              <a:buNone/>
            </a:pPr>
            <a:r>
              <a:rPr lang="en-US" altLang="zh-CN" dirty="0"/>
              <a:t>decode -X -P pass svega_stego.mp3</a:t>
            </a:r>
          </a:p>
          <a:p>
            <a:r>
              <a:rPr lang="zh-CN" altLang="en-US" dirty="0"/>
              <a:t>波形</a:t>
            </a:r>
            <a:endParaRPr lang="en-US" altLang="zh-CN" dirty="0"/>
          </a:p>
          <a:p>
            <a:pPr marL="0" indent="0">
              <a:buNone/>
            </a:pPr>
            <a:r>
              <a:rPr lang="zh-CN" altLang="en-US" dirty="0"/>
              <a:t>通常来说，波形方向的题，在观察到异常后，使用相关软件（</a:t>
            </a:r>
            <a:r>
              <a:rPr lang="en-US" altLang="zh-CN" dirty="0"/>
              <a:t>Audacity, Adobe Audition </a:t>
            </a:r>
            <a:r>
              <a:rPr lang="zh-CN" altLang="en-US" dirty="0"/>
              <a:t>等）观察波形规律，将波形进一步转化为 </a:t>
            </a:r>
            <a:r>
              <a:rPr lang="en-US" altLang="zh-CN" dirty="0"/>
              <a:t>01 </a:t>
            </a:r>
            <a:r>
              <a:rPr lang="zh-CN" altLang="en-US" dirty="0"/>
              <a:t>字符串等，从而提取转化出最终的数据</a:t>
            </a:r>
            <a:endParaRPr lang="en-US" altLang="zh-CN" dirty="0"/>
          </a:p>
          <a:p>
            <a:r>
              <a:rPr lang="zh-CN" altLang="en-US" dirty="0"/>
              <a:t>频谱</a:t>
            </a:r>
            <a:endParaRPr lang="en-US" altLang="zh-CN" dirty="0"/>
          </a:p>
          <a:p>
            <a:pPr marL="0" indent="0">
              <a:buNone/>
            </a:pPr>
            <a:r>
              <a:rPr lang="zh-CN" altLang="en-US" dirty="0"/>
              <a:t>音频中的频谱隐写是将字符串隐藏在频谱中，此类音频通常会有一个较明显的特征，听起来是一段杂音或者比较刺耳。</a:t>
            </a:r>
            <a:endParaRPr lang="en-US" altLang="zh-CN" dirty="0"/>
          </a:p>
        </p:txBody>
      </p:sp>
      <p:pic>
        <p:nvPicPr>
          <p:cNvPr id="5" name="图片 4" descr="日程表&#10;&#10;描述已自动生成">
            <a:extLst>
              <a:ext uri="{FF2B5EF4-FFF2-40B4-BE49-F238E27FC236}">
                <a16:creationId xmlns:a16="http://schemas.microsoft.com/office/drawing/2014/main" id="{2F022353-01A1-400C-A2D2-CE0F8CC40A3F}"/>
              </a:ext>
            </a:extLst>
          </p:cNvPr>
          <p:cNvPicPr>
            <a:picLocks noChangeAspect="1"/>
          </p:cNvPicPr>
          <p:nvPr/>
        </p:nvPicPr>
        <p:blipFill rotWithShape="1">
          <a:blip r:embed="rId2"/>
          <a:srcRect l="16191" t="27743" r="3488" b="47294"/>
          <a:stretch/>
        </p:blipFill>
        <p:spPr>
          <a:xfrm>
            <a:off x="2055303" y="5427677"/>
            <a:ext cx="7885652" cy="947956"/>
          </a:xfrm>
          <a:prstGeom prst="rect">
            <a:avLst/>
          </a:prstGeom>
        </p:spPr>
      </p:pic>
    </p:spTree>
    <p:extLst>
      <p:ext uri="{BB962C8B-B14F-4D97-AF65-F5344CB8AC3E}">
        <p14:creationId xmlns:p14="http://schemas.microsoft.com/office/powerpoint/2010/main" val="1041698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音频隐写</a:t>
            </a:r>
            <a:r>
              <a:rPr lang="en-US" altLang="zh-CN" dirty="0"/>
              <a:t>——LSB</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pPr marL="0" indent="0">
              <a:buNone/>
            </a:pPr>
            <a:r>
              <a:rPr lang="zh-CN" altLang="en-US" dirty="0"/>
              <a:t>类似于图片隐写中的 </a:t>
            </a:r>
            <a:r>
              <a:rPr lang="en-US" altLang="zh-CN" dirty="0"/>
              <a:t>LSB </a:t>
            </a:r>
            <a:r>
              <a:rPr lang="zh-CN" altLang="en-US" dirty="0"/>
              <a:t>隐写，音频中也有对应的 </a:t>
            </a:r>
            <a:r>
              <a:rPr lang="en-US" altLang="zh-CN" dirty="0"/>
              <a:t>LSB </a:t>
            </a:r>
            <a:r>
              <a:rPr lang="zh-CN" altLang="en-US" dirty="0"/>
              <a:t>隐写。主要可以使用 </a:t>
            </a:r>
            <a:r>
              <a:rPr lang="en-US" altLang="zh-CN" dirty="0" err="1"/>
              <a:t>Silenteye</a:t>
            </a:r>
            <a:r>
              <a:rPr lang="en-US" altLang="zh-CN" dirty="0"/>
              <a:t> </a:t>
            </a:r>
            <a:r>
              <a:rPr lang="zh-CN" altLang="en-US" dirty="0"/>
              <a:t>工具</a:t>
            </a:r>
            <a:endParaRPr lang="en-US" altLang="zh-CN" dirty="0"/>
          </a:p>
        </p:txBody>
      </p:sp>
      <p:pic>
        <p:nvPicPr>
          <p:cNvPr id="6" name="图片 5">
            <a:extLst>
              <a:ext uri="{FF2B5EF4-FFF2-40B4-BE49-F238E27FC236}">
                <a16:creationId xmlns:a16="http://schemas.microsoft.com/office/drawing/2014/main" id="{B5D95A87-B94F-4862-88A3-65659EA4476D}"/>
              </a:ext>
            </a:extLst>
          </p:cNvPr>
          <p:cNvPicPr>
            <a:picLocks noChangeAspect="1"/>
          </p:cNvPicPr>
          <p:nvPr/>
        </p:nvPicPr>
        <p:blipFill>
          <a:blip r:embed="rId2"/>
          <a:stretch>
            <a:fillRect/>
          </a:stretch>
        </p:blipFill>
        <p:spPr>
          <a:xfrm>
            <a:off x="1377236" y="1912690"/>
            <a:ext cx="8432265" cy="4240503"/>
          </a:xfrm>
          <a:prstGeom prst="rect">
            <a:avLst/>
          </a:prstGeom>
        </p:spPr>
      </p:pic>
    </p:spTree>
    <p:extLst>
      <p:ext uri="{BB962C8B-B14F-4D97-AF65-F5344CB8AC3E}">
        <p14:creationId xmlns:p14="http://schemas.microsoft.com/office/powerpoint/2010/main" val="2572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rtlCol="0"/>
          <a:lstStyle/>
          <a:p>
            <a:pPr rtl="0"/>
            <a:r>
              <a:rPr lang="zh-CN" altLang="en-US" dirty="0"/>
              <a:t>国外：</a:t>
            </a:r>
            <a:r>
              <a:rPr lang="en-US" altLang="zh-CN" dirty="0"/>
              <a:t>Google Map</a:t>
            </a:r>
            <a:r>
              <a:rPr lang="zh-CN" altLang="en-US" dirty="0"/>
              <a:t>、</a:t>
            </a:r>
            <a:r>
              <a:rPr lang="en-US" altLang="zh-CN" dirty="0"/>
              <a:t>Google Earth</a:t>
            </a:r>
            <a:r>
              <a:rPr lang="zh-CN" altLang="en-US" dirty="0"/>
              <a:t>、</a:t>
            </a:r>
            <a:r>
              <a:rPr lang="en-US" altLang="zh-CN" dirty="0"/>
              <a:t>Google Street View</a:t>
            </a:r>
          </a:p>
          <a:p>
            <a:pPr rtl="0"/>
            <a:r>
              <a:rPr lang="zh-CN" altLang="en-US" dirty="0"/>
              <a:t>国内：百度地图、卫星地图、街景</a:t>
            </a:r>
          </a:p>
          <a:p>
            <a:pPr rtl="0"/>
            <a:r>
              <a:rPr lang="zh-CN" altLang="en-US" dirty="0"/>
              <a:t>从网络世界到物理世界：</a:t>
            </a:r>
            <a:r>
              <a:rPr lang="en-US" altLang="zh-CN" dirty="0"/>
              <a:t>IP2Location</a:t>
            </a:r>
          </a:p>
          <a:p>
            <a:pPr rtl="0"/>
            <a:r>
              <a:rPr lang="en-US" altLang="zh-CN" dirty="0" err="1"/>
              <a:t>whois</a:t>
            </a:r>
            <a:r>
              <a:rPr lang="en-US" altLang="zh-CN" dirty="0"/>
              <a:t> </a:t>
            </a:r>
            <a:r>
              <a:rPr lang="zh-CN" altLang="en-US" dirty="0"/>
              <a:t>数据库</a:t>
            </a:r>
          </a:p>
          <a:p>
            <a:pPr rtl="0"/>
            <a:r>
              <a:rPr lang="en-US" altLang="zh-CN" dirty="0" err="1"/>
              <a:t>GeoIP</a:t>
            </a:r>
            <a:endParaRPr lang="en-US" altLang="zh-CN" dirty="0"/>
          </a:p>
          <a:p>
            <a:pPr rtl="0"/>
            <a:r>
              <a:rPr lang="en-US" altLang="zh-CN" dirty="0"/>
              <a:t>IP2Location</a:t>
            </a:r>
          </a:p>
          <a:p>
            <a:pPr rtl="0"/>
            <a:r>
              <a:rPr lang="zh-CN" altLang="en-US" dirty="0"/>
              <a:t>纯真数据库（</a:t>
            </a:r>
            <a:r>
              <a:rPr lang="en-US" altLang="zh-CN" dirty="0"/>
              <a:t>QQ IP </a:t>
            </a:r>
            <a:r>
              <a:rPr lang="zh-CN" altLang="en-US" dirty="0"/>
              <a:t>查询）</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地图和街景搜索</a:t>
            </a:r>
            <a:endParaRPr lang="zh-cn" dirty="0"/>
          </a:p>
        </p:txBody>
      </p:sp>
    </p:spTree>
    <p:extLst>
      <p:ext uri="{BB962C8B-B14F-4D97-AF65-F5344CB8AC3E}">
        <p14:creationId xmlns:p14="http://schemas.microsoft.com/office/powerpoint/2010/main" val="3352122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结构隐写</a:t>
            </a:r>
            <a:r>
              <a:rPr lang="en-US" altLang="zh-CN" dirty="0"/>
              <a:t>——base64</a:t>
            </a:r>
            <a:r>
              <a:rPr lang="zh-CN" altLang="en-US" dirty="0"/>
              <a:t>隐写</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pPr marL="0" indent="0">
              <a:buNone/>
            </a:pPr>
            <a:r>
              <a:rPr lang="zh-CN" altLang="en-US" dirty="0"/>
              <a:t>如果要编码的字节数不能被 </a:t>
            </a:r>
            <a:r>
              <a:rPr lang="en-US" altLang="zh-CN" dirty="0"/>
              <a:t>3 </a:t>
            </a:r>
            <a:r>
              <a:rPr lang="zh-CN" altLang="en-US" dirty="0"/>
              <a:t>整除，最后会多出 </a:t>
            </a:r>
            <a:r>
              <a:rPr lang="en-US" altLang="zh-CN" dirty="0"/>
              <a:t>1 </a:t>
            </a:r>
            <a:r>
              <a:rPr lang="zh-CN" altLang="en-US" dirty="0"/>
              <a:t>个或 </a:t>
            </a:r>
            <a:r>
              <a:rPr lang="en-US" altLang="zh-CN" dirty="0"/>
              <a:t>2 </a:t>
            </a:r>
            <a:r>
              <a:rPr lang="zh-CN" altLang="en-US" dirty="0"/>
              <a:t>个字节，那么可以使用下面的方法进行处理：先使用 </a:t>
            </a:r>
            <a:r>
              <a:rPr lang="en-US" altLang="zh-CN" dirty="0"/>
              <a:t>0 </a:t>
            </a:r>
            <a:r>
              <a:rPr lang="zh-CN" altLang="en-US" dirty="0"/>
              <a:t>值在末尾补足，使其能够被 </a:t>
            </a:r>
            <a:r>
              <a:rPr lang="en-US" altLang="zh-CN" dirty="0"/>
              <a:t>3 </a:t>
            </a:r>
            <a:r>
              <a:rPr lang="zh-CN" altLang="en-US" dirty="0"/>
              <a:t>整除，然后再进行 </a:t>
            </a:r>
            <a:r>
              <a:rPr lang="en-US" altLang="zh-CN" dirty="0"/>
              <a:t>base64 </a:t>
            </a:r>
            <a:r>
              <a:rPr lang="zh-CN" altLang="en-US" dirty="0"/>
              <a:t>的编码。在编码后的 </a:t>
            </a:r>
            <a:r>
              <a:rPr lang="en-US" altLang="zh-CN" dirty="0"/>
              <a:t>base64 </a:t>
            </a:r>
            <a:r>
              <a:rPr lang="zh-CN" altLang="en-US" dirty="0"/>
              <a:t>文本后加上一个或两个 </a:t>
            </a:r>
            <a:r>
              <a:rPr lang="en-US" altLang="zh-CN" dirty="0"/>
              <a:t>= </a:t>
            </a:r>
            <a:r>
              <a:rPr lang="zh-CN" altLang="en-US" dirty="0"/>
              <a:t>号，代表补足的字节数。也就是说，当最后剩余一个八位字节（一个 </a:t>
            </a:r>
            <a:r>
              <a:rPr lang="en-US" altLang="zh-CN" dirty="0"/>
              <a:t>byte</a:t>
            </a:r>
            <a:r>
              <a:rPr lang="zh-CN" altLang="en-US" dirty="0"/>
              <a:t>）时，最后一个 </a:t>
            </a:r>
            <a:r>
              <a:rPr lang="en-US" altLang="zh-CN" dirty="0"/>
              <a:t>6 </a:t>
            </a:r>
            <a:r>
              <a:rPr lang="zh-CN" altLang="en-US" dirty="0"/>
              <a:t>位的 </a:t>
            </a:r>
            <a:r>
              <a:rPr lang="en-US" altLang="zh-CN" dirty="0"/>
              <a:t>base64 </a:t>
            </a:r>
            <a:r>
              <a:rPr lang="zh-CN" altLang="en-US" dirty="0"/>
              <a:t>字节块有四位是 </a:t>
            </a:r>
            <a:r>
              <a:rPr lang="en-US" altLang="zh-CN" dirty="0"/>
              <a:t>0 </a:t>
            </a:r>
            <a:r>
              <a:rPr lang="zh-CN" altLang="en-US" dirty="0"/>
              <a:t>值，最后附加上两个等号；如果最后剩余两个八位字节（</a:t>
            </a:r>
            <a:r>
              <a:rPr lang="en-US" altLang="zh-CN" dirty="0"/>
              <a:t>2 </a:t>
            </a:r>
            <a:r>
              <a:rPr lang="zh-CN" altLang="en-US" dirty="0"/>
              <a:t>个 </a:t>
            </a:r>
            <a:r>
              <a:rPr lang="en-US" altLang="zh-CN" dirty="0"/>
              <a:t>byte</a:t>
            </a:r>
            <a:r>
              <a:rPr lang="zh-CN" altLang="en-US" dirty="0"/>
              <a:t>）时，最后一个 </a:t>
            </a:r>
            <a:r>
              <a:rPr lang="en-US" altLang="zh-CN" dirty="0"/>
              <a:t>6 </a:t>
            </a:r>
            <a:r>
              <a:rPr lang="zh-CN" altLang="en-US" dirty="0"/>
              <a:t>位的 </a:t>
            </a:r>
            <a:r>
              <a:rPr lang="en-US" altLang="zh-CN" dirty="0"/>
              <a:t>base </a:t>
            </a:r>
            <a:r>
              <a:rPr lang="zh-CN" altLang="en-US" dirty="0"/>
              <a:t>字节块有两位是 </a:t>
            </a:r>
            <a:r>
              <a:rPr lang="en-US" altLang="zh-CN" dirty="0"/>
              <a:t>0 </a:t>
            </a:r>
            <a:r>
              <a:rPr lang="zh-CN" altLang="en-US" dirty="0"/>
              <a:t>值，最后附加一个等号。</a:t>
            </a:r>
            <a:endParaRPr lang="en-US" altLang="zh-CN" dirty="0"/>
          </a:p>
          <a:p>
            <a:pPr marL="0" indent="0">
              <a:buNone/>
            </a:pPr>
            <a:r>
              <a:rPr lang="zh-CN" altLang="en-US" dirty="0"/>
              <a:t>由于解码时补位的 </a:t>
            </a:r>
            <a:r>
              <a:rPr lang="en-US" altLang="zh-CN" dirty="0"/>
              <a:t>0 </a:t>
            </a:r>
            <a:r>
              <a:rPr lang="zh-CN" altLang="en-US" dirty="0"/>
              <a:t>并不参与运算，可以在该处隐藏信息。</a:t>
            </a:r>
            <a:endParaRPr lang="en-US" altLang="zh-CN" dirty="0"/>
          </a:p>
        </p:txBody>
      </p:sp>
      <p:pic>
        <p:nvPicPr>
          <p:cNvPr id="5" name="图片 4" descr="图表, 散点图&#10;&#10;描述已自动生成">
            <a:extLst>
              <a:ext uri="{FF2B5EF4-FFF2-40B4-BE49-F238E27FC236}">
                <a16:creationId xmlns:a16="http://schemas.microsoft.com/office/drawing/2014/main" id="{C8981DDB-4D10-433C-8B1F-E3D17521338F}"/>
              </a:ext>
            </a:extLst>
          </p:cNvPr>
          <p:cNvPicPr>
            <a:picLocks noChangeAspect="1"/>
          </p:cNvPicPr>
          <p:nvPr/>
        </p:nvPicPr>
        <p:blipFill>
          <a:blip r:embed="rId2"/>
          <a:stretch>
            <a:fillRect/>
          </a:stretch>
        </p:blipFill>
        <p:spPr>
          <a:xfrm>
            <a:off x="3056570" y="4129392"/>
            <a:ext cx="5676190" cy="2095238"/>
          </a:xfrm>
          <a:prstGeom prst="rect">
            <a:avLst/>
          </a:prstGeom>
        </p:spPr>
      </p:pic>
    </p:spTree>
    <p:extLst>
      <p:ext uri="{BB962C8B-B14F-4D97-AF65-F5344CB8AC3E}">
        <p14:creationId xmlns:p14="http://schemas.microsoft.com/office/powerpoint/2010/main" val="1818894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结构隐写</a:t>
            </a:r>
            <a:r>
              <a:rPr lang="en-US" altLang="zh-CN" dirty="0"/>
              <a:t>——base64</a:t>
            </a:r>
            <a:r>
              <a:rPr lang="zh-CN" altLang="en-US" dirty="0"/>
              <a:t>隐写</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pPr marL="0" indent="0">
              <a:buNone/>
            </a:pPr>
            <a:r>
              <a:rPr lang="zh-CN" altLang="en-US" dirty="0"/>
              <a:t>如果要编码的字节数不能被 </a:t>
            </a:r>
            <a:r>
              <a:rPr lang="en-US" altLang="zh-CN" dirty="0"/>
              <a:t>3 </a:t>
            </a:r>
            <a:r>
              <a:rPr lang="zh-CN" altLang="en-US" dirty="0"/>
              <a:t>整除，最后会多出 </a:t>
            </a:r>
            <a:r>
              <a:rPr lang="en-US" altLang="zh-CN" dirty="0"/>
              <a:t>1 </a:t>
            </a:r>
            <a:r>
              <a:rPr lang="zh-CN" altLang="en-US" dirty="0"/>
              <a:t>个或 </a:t>
            </a:r>
            <a:r>
              <a:rPr lang="en-US" altLang="zh-CN" dirty="0"/>
              <a:t>2 </a:t>
            </a:r>
            <a:r>
              <a:rPr lang="zh-CN" altLang="en-US" dirty="0"/>
              <a:t>个字节，那么可以使用下面的方法进行处理：先使用 </a:t>
            </a:r>
            <a:r>
              <a:rPr lang="en-US" altLang="zh-CN" dirty="0"/>
              <a:t>0 </a:t>
            </a:r>
            <a:r>
              <a:rPr lang="zh-CN" altLang="en-US" dirty="0"/>
              <a:t>值在末尾补足，使其能够被 </a:t>
            </a:r>
            <a:r>
              <a:rPr lang="en-US" altLang="zh-CN" dirty="0"/>
              <a:t>3 </a:t>
            </a:r>
            <a:r>
              <a:rPr lang="zh-CN" altLang="en-US" dirty="0"/>
              <a:t>整除，然后再进行 </a:t>
            </a:r>
            <a:r>
              <a:rPr lang="en-US" altLang="zh-CN" dirty="0"/>
              <a:t>base64 </a:t>
            </a:r>
            <a:r>
              <a:rPr lang="zh-CN" altLang="en-US" dirty="0"/>
              <a:t>的编码。在编码后的 </a:t>
            </a:r>
            <a:r>
              <a:rPr lang="en-US" altLang="zh-CN" dirty="0"/>
              <a:t>base64 </a:t>
            </a:r>
            <a:r>
              <a:rPr lang="zh-CN" altLang="en-US" dirty="0"/>
              <a:t>文本后加上一个或两个 </a:t>
            </a:r>
            <a:r>
              <a:rPr lang="en-US" altLang="zh-CN" dirty="0"/>
              <a:t>= </a:t>
            </a:r>
            <a:r>
              <a:rPr lang="zh-CN" altLang="en-US" dirty="0"/>
              <a:t>号，代表补足的字节数。也就是说，当最后剩余一个八位字节（一个 </a:t>
            </a:r>
            <a:r>
              <a:rPr lang="en-US" altLang="zh-CN" dirty="0"/>
              <a:t>byte</a:t>
            </a:r>
            <a:r>
              <a:rPr lang="zh-CN" altLang="en-US" dirty="0"/>
              <a:t>）时，最后一个 </a:t>
            </a:r>
            <a:r>
              <a:rPr lang="en-US" altLang="zh-CN" dirty="0"/>
              <a:t>6 </a:t>
            </a:r>
            <a:r>
              <a:rPr lang="zh-CN" altLang="en-US" dirty="0"/>
              <a:t>位的 </a:t>
            </a:r>
            <a:r>
              <a:rPr lang="en-US" altLang="zh-CN" dirty="0"/>
              <a:t>base64 </a:t>
            </a:r>
            <a:r>
              <a:rPr lang="zh-CN" altLang="en-US" dirty="0"/>
              <a:t>字节块有四位是 </a:t>
            </a:r>
            <a:r>
              <a:rPr lang="en-US" altLang="zh-CN" dirty="0"/>
              <a:t>0 </a:t>
            </a:r>
            <a:r>
              <a:rPr lang="zh-CN" altLang="en-US" dirty="0"/>
              <a:t>值，最后附加上两个等号；如果最后剩余两个八位字节（</a:t>
            </a:r>
            <a:r>
              <a:rPr lang="en-US" altLang="zh-CN" dirty="0"/>
              <a:t>2 </a:t>
            </a:r>
            <a:r>
              <a:rPr lang="zh-CN" altLang="en-US" dirty="0"/>
              <a:t>个 </a:t>
            </a:r>
            <a:r>
              <a:rPr lang="en-US" altLang="zh-CN" dirty="0"/>
              <a:t>byte</a:t>
            </a:r>
            <a:r>
              <a:rPr lang="zh-CN" altLang="en-US" dirty="0"/>
              <a:t>）时，最后一个 </a:t>
            </a:r>
            <a:r>
              <a:rPr lang="en-US" altLang="zh-CN" dirty="0"/>
              <a:t>6 </a:t>
            </a:r>
            <a:r>
              <a:rPr lang="zh-CN" altLang="en-US" dirty="0"/>
              <a:t>位的 </a:t>
            </a:r>
            <a:r>
              <a:rPr lang="en-US" altLang="zh-CN" dirty="0"/>
              <a:t>base </a:t>
            </a:r>
            <a:r>
              <a:rPr lang="zh-CN" altLang="en-US" dirty="0"/>
              <a:t>字节块有两位是 </a:t>
            </a:r>
            <a:r>
              <a:rPr lang="en-US" altLang="zh-CN" dirty="0"/>
              <a:t>0 </a:t>
            </a:r>
            <a:r>
              <a:rPr lang="zh-CN" altLang="en-US" dirty="0"/>
              <a:t>值，最后附加一个等号。</a:t>
            </a:r>
            <a:endParaRPr lang="en-US" altLang="zh-CN" dirty="0"/>
          </a:p>
          <a:p>
            <a:pPr marL="0" indent="0">
              <a:buNone/>
            </a:pPr>
            <a:r>
              <a:rPr lang="zh-CN" altLang="en-US" dirty="0"/>
              <a:t>由于解码时补位的 </a:t>
            </a:r>
            <a:r>
              <a:rPr lang="en-US" altLang="zh-CN" dirty="0"/>
              <a:t>0 </a:t>
            </a:r>
            <a:r>
              <a:rPr lang="zh-CN" altLang="en-US" dirty="0"/>
              <a:t>并不参与运算，可以在该处隐藏信息。</a:t>
            </a:r>
            <a:endParaRPr lang="en-US" altLang="zh-CN" dirty="0"/>
          </a:p>
        </p:txBody>
      </p:sp>
      <p:pic>
        <p:nvPicPr>
          <p:cNvPr id="5" name="图片 4" descr="图表, 散点图&#10;&#10;描述已自动生成">
            <a:extLst>
              <a:ext uri="{FF2B5EF4-FFF2-40B4-BE49-F238E27FC236}">
                <a16:creationId xmlns:a16="http://schemas.microsoft.com/office/drawing/2014/main" id="{C8981DDB-4D10-433C-8B1F-E3D17521338F}"/>
              </a:ext>
            </a:extLst>
          </p:cNvPr>
          <p:cNvPicPr>
            <a:picLocks noChangeAspect="1"/>
          </p:cNvPicPr>
          <p:nvPr/>
        </p:nvPicPr>
        <p:blipFill>
          <a:blip r:embed="rId2"/>
          <a:stretch>
            <a:fillRect/>
          </a:stretch>
        </p:blipFill>
        <p:spPr>
          <a:xfrm>
            <a:off x="3056570" y="4129392"/>
            <a:ext cx="5676190" cy="2095238"/>
          </a:xfrm>
          <a:prstGeom prst="rect">
            <a:avLst/>
          </a:prstGeom>
        </p:spPr>
      </p:pic>
    </p:spTree>
    <p:extLst>
      <p:ext uri="{BB962C8B-B14F-4D97-AF65-F5344CB8AC3E}">
        <p14:creationId xmlns:p14="http://schemas.microsoft.com/office/powerpoint/2010/main" val="3797778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结构隐写</a:t>
            </a:r>
            <a:r>
              <a:rPr lang="en-US" altLang="zh-CN" dirty="0"/>
              <a:t>——</a:t>
            </a:r>
            <a:r>
              <a:rPr lang="zh-CN" altLang="en-US" dirty="0"/>
              <a:t>可执行文件隐写</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r>
              <a:rPr lang="en-US" altLang="zh-CN" dirty="0"/>
              <a:t>stegosaurus </a:t>
            </a:r>
            <a:r>
              <a:rPr lang="zh-CN" altLang="en-US" dirty="0"/>
              <a:t>剑龙</a:t>
            </a:r>
            <a:r>
              <a:rPr lang="en-US" altLang="zh-CN" dirty="0"/>
              <a:t>——</a:t>
            </a:r>
            <a:r>
              <a:rPr lang="en-US" altLang="zh-CN" dirty="0" err="1"/>
              <a:t>pyc</a:t>
            </a:r>
            <a:r>
              <a:rPr lang="zh-CN" altLang="en-US" dirty="0"/>
              <a:t>隐写</a:t>
            </a:r>
            <a:endParaRPr lang="en-US" altLang="zh-CN" dirty="0"/>
          </a:p>
          <a:p>
            <a:pPr marL="0" indent="0">
              <a:buNone/>
            </a:pPr>
            <a:r>
              <a:rPr lang="en-US" altLang="zh-CN" dirty="0" err="1"/>
              <a:t>Pyc</a:t>
            </a:r>
            <a:r>
              <a:rPr lang="zh-CN" altLang="en-US" dirty="0"/>
              <a:t>是</a:t>
            </a:r>
            <a:r>
              <a:rPr lang="en-US" altLang="zh-CN" dirty="0"/>
              <a:t>python</a:t>
            </a:r>
            <a:r>
              <a:rPr lang="zh-CN" altLang="en-US" dirty="0"/>
              <a:t>将</a:t>
            </a:r>
            <a:r>
              <a:rPr lang="en-US" altLang="zh-CN" dirty="0" err="1"/>
              <a:t>py</a:t>
            </a:r>
            <a:r>
              <a:rPr lang="zh-CN" altLang="en-US" dirty="0"/>
              <a:t>脚本编译成了机器码的形式，可以类比</a:t>
            </a:r>
            <a:r>
              <a:rPr lang="en-US" altLang="zh-CN" dirty="0"/>
              <a:t>c</a:t>
            </a:r>
            <a:r>
              <a:rPr lang="zh-CN" altLang="en-US" dirty="0"/>
              <a:t>语言将源码编译为</a:t>
            </a:r>
            <a:r>
              <a:rPr lang="en-US" altLang="zh-CN" dirty="0"/>
              <a:t>exe</a:t>
            </a:r>
            <a:r>
              <a:rPr lang="zh-CN" altLang="en-US" dirty="0"/>
              <a:t>文件。</a:t>
            </a:r>
            <a:endParaRPr lang="en-US" altLang="zh-CN" dirty="0"/>
          </a:p>
          <a:p>
            <a:pPr marL="0" indent="0">
              <a:buNone/>
            </a:pPr>
            <a:r>
              <a:rPr lang="zh-CN" altLang="en-US" dirty="0"/>
              <a:t>可以在不影响其执行结果的情况下，在其中写入冗余数据。</a:t>
            </a:r>
            <a:endParaRPr lang="en-US" altLang="zh-CN" dirty="0"/>
          </a:p>
          <a:p>
            <a:pPr marL="0" indent="0">
              <a:buNone/>
            </a:pPr>
            <a:r>
              <a:rPr lang="en-US" altLang="zh-CN" dirty="0"/>
              <a:t>https://github.com/AngelKitty/stegosaurus</a:t>
            </a:r>
          </a:p>
          <a:p>
            <a:r>
              <a:rPr lang="en-US" altLang="zh-CN" dirty="0"/>
              <a:t>Elf</a:t>
            </a:r>
            <a:r>
              <a:rPr lang="zh-CN" altLang="en-US" dirty="0"/>
              <a:t>隐写</a:t>
            </a:r>
            <a:endParaRPr lang="en-US" altLang="zh-CN" dirty="0"/>
          </a:p>
          <a:p>
            <a:pPr marL="0" indent="0">
              <a:buNone/>
            </a:pPr>
            <a:r>
              <a:rPr lang="en-US" altLang="zh-CN" dirty="0"/>
              <a:t>elf</a:t>
            </a:r>
            <a:r>
              <a:rPr lang="zh-CN" altLang="en-US" dirty="0"/>
              <a:t>文件是</a:t>
            </a:r>
            <a:r>
              <a:rPr lang="en-US" altLang="zh-CN" dirty="0"/>
              <a:t>Linux</a:t>
            </a:r>
            <a:r>
              <a:rPr lang="zh-CN" altLang="en-US" dirty="0"/>
              <a:t>下的可执行程序，对应</a:t>
            </a:r>
            <a:r>
              <a:rPr lang="en-US" altLang="zh-CN" dirty="0"/>
              <a:t>windows</a:t>
            </a:r>
            <a:r>
              <a:rPr lang="zh-CN" altLang="en-US" dirty="0"/>
              <a:t>中的</a:t>
            </a:r>
            <a:r>
              <a:rPr lang="en-US" altLang="zh-CN" dirty="0"/>
              <a:t>exe</a:t>
            </a:r>
            <a:r>
              <a:rPr lang="zh-CN" altLang="en-US" dirty="0"/>
              <a:t>文件</a:t>
            </a:r>
            <a:endParaRPr lang="en-US" altLang="zh-CN" dirty="0"/>
          </a:p>
          <a:p>
            <a:pPr marL="0" indent="0">
              <a:buNone/>
            </a:pPr>
            <a:r>
              <a:rPr lang="en-US" altLang="zh-CN" dirty="0" err="1"/>
              <a:t>Hydan</a:t>
            </a:r>
            <a:r>
              <a:rPr lang="zh-CN" altLang="en-US" dirty="0"/>
              <a:t>是可以在</a:t>
            </a:r>
            <a:r>
              <a:rPr lang="en-US" altLang="zh-CN" dirty="0"/>
              <a:t>32</a:t>
            </a:r>
            <a:r>
              <a:rPr lang="zh-CN" altLang="en-US" dirty="0"/>
              <a:t>位</a:t>
            </a:r>
            <a:r>
              <a:rPr lang="en-US" altLang="zh-CN" dirty="0"/>
              <a:t>ELF</a:t>
            </a:r>
            <a:r>
              <a:rPr lang="zh-CN" altLang="en-US" dirty="0"/>
              <a:t>二进制文件里隐藏信息的工具，主要原理是利用了</a:t>
            </a:r>
            <a:r>
              <a:rPr lang="en-US" altLang="zh-CN" dirty="0"/>
              <a:t>i386</a:t>
            </a:r>
            <a:r>
              <a:rPr lang="zh-CN" altLang="en-US" dirty="0"/>
              <a:t>指令中的冗余信息。</a:t>
            </a:r>
            <a:endParaRPr lang="en-US" altLang="zh-CN" dirty="0"/>
          </a:p>
          <a:p>
            <a:pPr marL="0" indent="0">
              <a:buNone/>
            </a:pPr>
            <a:r>
              <a:rPr lang="en-US" altLang="zh-CN" dirty="0"/>
              <a:t>http://www.crazyboy.com/hydan/hydan-0.13.tar.gz</a:t>
            </a:r>
          </a:p>
        </p:txBody>
      </p:sp>
    </p:spTree>
    <p:extLst>
      <p:ext uri="{BB962C8B-B14F-4D97-AF65-F5344CB8AC3E}">
        <p14:creationId xmlns:p14="http://schemas.microsoft.com/office/powerpoint/2010/main" val="690820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5197384" y="2087099"/>
            <a:ext cx="3434888" cy="3374133"/>
          </a:xfrm>
        </p:spPr>
        <p:txBody>
          <a:bodyPr rtlCol="0">
            <a:normAutofit/>
          </a:bodyPr>
          <a:lstStyle/>
          <a:p>
            <a:pPr marL="342900" indent="-342900" rtl="0">
              <a:buFont typeface="Arial" panose="020B0604020202020204" pitchFamily="34" charset="0"/>
              <a:buChar char="•"/>
            </a:pPr>
            <a:r>
              <a:rPr lang="en-US" altLang="zh-CN" dirty="0" err="1"/>
              <a:t>Pcap</a:t>
            </a:r>
            <a:r>
              <a:rPr lang="zh-CN" altLang="en-US" dirty="0"/>
              <a:t>文件结构</a:t>
            </a:r>
            <a:endParaRPr lang="en-US" altLang="zh-CN" dirty="0"/>
          </a:p>
          <a:p>
            <a:pPr marL="342900" indent="-342900" rtl="0">
              <a:buFont typeface="Arial" panose="020B0604020202020204" pitchFamily="34" charset="0"/>
              <a:buChar char="•"/>
            </a:pPr>
            <a:r>
              <a:rPr lang="zh-CN" altLang="en-US" dirty="0"/>
              <a:t>协议分析</a:t>
            </a:r>
            <a:endParaRPr lang="en-US" altLang="zh-CN" dirty="0"/>
          </a:p>
          <a:p>
            <a:pPr marL="342900" indent="-342900" rtl="0">
              <a:buFont typeface="Arial" panose="020B0604020202020204" pitchFamily="34" charset="0"/>
              <a:buChar char="•"/>
            </a:pPr>
            <a:r>
              <a:rPr lang="zh-CN" altLang="en-US" dirty="0"/>
              <a:t>数据提取</a:t>
            </a:r>
            <a:endParaRPr lang="zh-cn" alt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3524075" cy="1927810"/>
          </a:xfrm>
        </p:spPr>
        <p:txBody>
          <a:bodyPr rtlCol="0"/>
          <a:lstStyle/>
          <a:p>
            <a:pPr rtl="0"/>
            <a:r>
              <a:rPr lang="zh-CN" altLang="en-US" sz="6000" dirty="0"/>
              <a:t>流量分析</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697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PCAP</a:t>
            </a:r>
            <a:r>
              <a:rPr lang="zh-CN" altLang="en-US" dirty="0"/>
              <a:t>文件结构</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r>
              <a:rPr lang="en-US" altLang="zh-CN" dirty="0"/>
              <a:t>Section Header </a:t>
            </a:r>
            <a:r>
              <a:rPr lang="en-US" altLang="zh-CN" dirty="0" err="1"/>
              <a:t>BlocK</a:t>
            </a:r>
            <a:endParaRPr lang="en-US" altLang="zh-CN" dirty="0"/>
          </a:p>
          <a:p>
            <a:pPr marL="0" indent="0">
              <a:buNone/>
            </a:pPr>
            <a:r>
              <a:rPr lang="zh-CN" altLang="en-US" b="0" i="0" dirty="0">
                <a:effectLst/>
                <a:latin typeface="Noto Sans"/>
              </a:rPr>
              <a:t>必须存在</a:t>
            </a:r>
            <a:r>
              <a:rPr lang="en-US" altLang="zh-CN" b="0" i="0" dirty="0">
                <a:effectLst/>
                <a:latin typeface="Noto Sans"/>
              </a:rPr>
              <a:t>, </a:t>
            </a:r>
            <a:r>
              <a:rPr lang="zh-CN" altLang="en-US" b="0" i="0" dirty="0">
                <a:effectLst/>
                <a:latin typeface="Noto Sans"/>
              </a:rPr>
              <a:t>意味着文件的开始</a:t>
            </a:r>
            <a:endParaRPr lang="en-US" altLang="zh-CN" b="0" i="0" dirty="0">
              <a:effectLst/>
              <a:latin typeface="Noto Sans"/>
            </a:endParaRPr>
          </a:p>
          <a:p>
            <a:pPr marL="0" indent="0">
              <a:buNone/>
            </a:pPr>
            <a:endParaRPr lang="en-US" altLang="zh-CN" dirty="0">
              <a:latin typeface="Noto Sans"/>
            </a:endParaRPr>
          </a:p>
          <a:p>
            <a:pPr marL="0" indent="0">
              <a:buNone/>
            </a:pPr>
            <a:endParaRPr lang="en-US" altLang="zh-CN" dirty="0"/>
          </a:p>
          <a:p>
            <a:r>
              <a:rPr lang="en-US" altLang="zh-CN" dirty="0"/>
              <a:t>Interface Description Block(</a:t>
            </a:r>
            <a:r>
              <a:rPr lang="zh-CN" altLang="en-US" dirty="0"/>
              <a:t>接口描述</a:t>
            </a:r>
            <a:r>
              <a:rPr lang="en-US" altLang="zh-CN" dirty="0"/>
              <a:t>)¶</a:t>
            </a:r>
          </a:p>
          <a:p>
            <a:pPr marL="0" indent="0">
              <a:buNone/>
            </a:pPr>
            <a:r>
              <a:rPr lang="zh-CN" altLang="en-US" dirty="0"/>
              <a:t>必须存在</a:t>
            </a:r>
            <a:r>
              <a:rPr lang="en-US" altLang="zh-CN" dirty="0"/>
              <a:t>, </a:t>
            </a:r>
            <a:r>
              <a:rPr lang="zh-CN" altLang="en-US" dirty="0"/>
              <a:t>描述接口特性</a:t>
            </a:r>
            <a:endParaRPr lang="en-US" altLang="zh-CN" dirty="0"/>
          </a:p>
        </p:txBody>
      </p:sp>
      <p:pic>
        <p:nvPicPr>
          <p:cNvPr id="5" name="图片 4" descr="表格&#10;&#10;描述已自动生成">
            <a:extLst>
              <a:ext uri="{FF2B5EF4-FFF2-40B4-BE49-F238E27FC236}">
                <a16:creationId xmlns:a16="http://schemas.microsoft.com/office/drawing/2014/main" id="{9857F57F-FDEE-4C13-95FD-C93C18BC2B00}"/>
              </a:ext>
            </a:extLst>
          </p:cNvPr>
          <p:cNvPicPr>
            <a:picLocks noChangeAspect="1"/>
          </p:cNvPicPr>
          <p:nvPr/>
        </p:nvPicPr>
        <p:blipFill>
          <a:blip r:embed="rId2"/>
          <a:stretch>
            <a:fillRect/>
          </a:stretch>
        </p:blipFill>
        <p:spPr>
          <a:xfrm>
            <a:off x="4826247" y="308601"/>
            <a:ext cx="6029325" cy="3019425"/>
          </a:xfrm>
          <a:prstGeom prst="rect">
            <a:avLst/>
          </a:prstGeom>
        </p:spPr>
      </p:pic>
      <p:pic>
        <p:nvPicPr>
          <p:cNvPr id="7" name="图片 6" descr="文本&#10;&#10;描述已自动生成">
            <a:extLst>
              <a:ext uri="{FF2B5EF4-FFF2-40B4-BE49-F238E27FC236}">
                <a16:creationId xmlns:a16="http://schemas.microsoft.com/office/drawing/2014/main" id="{246F9E60-50B1-4D96-A446-DD41D20F8B47}"/>
              </a:ext>
            </a:extLst>
          </p:cNvPr>
          <p:cNvPicPr>
            <a:picLocks noChangeAspect="1"/>
          </p:cNvPicPr>
          <p:nvPr/>
        </p:nvPicPr>
        <p:blipFill>
          <a:blip r:embed="rId3"/>
          <a:stretch>
            <a:fillRect/>
          </a:stretch>
        </p:blipFill>
        <p:spPr>
          <a:xfrm>
            <a:off x="4902447" y="4120524"/>
            <a:ext cx="5953125" cy="2428875"/>
          </a:xfrm>
          <a:prstGeom prst="rect">
            <a:avLst/>
          </a:prstGeom>
        </p:spPr>
      </p:pic>
    </p:spTree>
    <p:extLst>
      <p:ext uri="{BB962C8B-B14F-4D97-AF65-F5344CB8AC3E}">
        <p14:creationId xmlns:p14="http://schemas.microsoft.com/office/powerpoint/2010/main" val="232503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PCAP</a:t>
            </a:r>
            <a:r>
              <a:rPr lang="zh-CN" altLang="en-US" dirty="0"/>
              <a:t>文件结构</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r>
              <a:rPr lang="en-US" altLang="zh-CN" dirty="0"/>
              <a:t>Packet Block(</a:t>
            </a:r>
            <a:r>
              <a:rPr lang="zh-CN" altLang="en-US" dirty="0"/>
              <a:t>数据块</a:t>
            </a:r>
            <a:r>
              <a:rPr lang="en-US" altLang="zh-CN" dirty="0"/>
              <a:t>)</a:t>
            </a:r>
          </a:p>
        </p:txBody>
      </p:sp>
      <p:pic>
        <p:nvPicPr>
          <p:cNvPr id="6" name="图片 5" descr="表格&#10;&#10;描述已自动生成">
            <a:extLst>
              <a:ext uri="{FF2B5EF4-FFF2-40B4-BE49-F238E27FC236}">
                <a16:creationId xmlns:a16="http://schemas.microsoft.com/office/drawing/2014/main" id="{C45E1415-C3D0-4EB7-9B64-F9F9833BC1D8}"/>
              </a:ext>
            </a:extLst>
          </p:cNvPr>
          <p:cNvPicPr>
            <a:picLocks noChangeAspect="1"/>
          </p:cNvPicPr>
          <p:nvPr/>
        </p:nvPicPr>
        <p:blipFill>
          <a:blip r:embed="rId2"/>
          <a:stretch>
            <a:fillRect/>
          </a:stretch>
        </p:blipFill>
        <p:spPr>
          <a:xfrm>
            <a:off x="3120234" y="1983601"/>
            <a:ext cx="5943600" cy="3524250"/>
          </a:xfrm>
          <a:prstGeom prst="rect">
            <a:avLst/>
          </a:prstGeom>
        </p:spPr>
      </p:pic>
    </p:spTree>
    <p:extLst>
      <p:ext uri="{BB962C8B-B14F-4D97-AF65-F5344CB8AC3E}">
        <p14:creationId xmlns:p14="http://schemas.microsoft.com/office/powerpoint/2010/main" val="2690149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协议分析</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lnSpcReduction="10000"/>
          </a:bodyPr>
          <a:lstStyle/>
          <a:p>
            <a:pPr marL="0" indent="0">
              <a:buNone/>
            </a:pPr>
            <a:r>
              <a:rPr lang="zh-CN" altLang="en-US" dirty="0"/>
              <a:t>网络协议为计算机网络中进行数据交换而建立的规则、标准或约定的集合。例如，网络中一个微机用户和一个大型主机的操作员进行通信，由于这两个数据终端所用字符集不同，因此操作员所输入的命令彼此不认识。为了能进行通信，规定每个终端都要将各自字符集中的字符先变换为标准字符集的字符后，才进入网络传送，到达目的终端之后，再变换为该终端字符集的字符。当然，对于不相容终端，除了需变换字符集字符外还需转换其他特性，如显示格式、行长、行数、屏幕滚动方式等也需作相应的变换。</a:t>
            </a:r>
            <a:endParaRPr lang="en-US" altLang="zh-CN" dirty="0"/>
          </a:p>
          <a:p>
            <a:r>
              <a:rPr lang="en-US" altLang="zh-CN" dirty="0"/>
              <a:t>HTTP </a:t>
            </a:r>
            <a:r>
              <a:rPr lang="zh-CN" altLang="en-US" dirty="0"/>
              <a:t>协议</a:t>
            </a:r>
          </a:p>
          <a:p>
            <a:r>
              <a:rPr lang="en-US" altLang="zh-CN" dirty="0"/>
              <a:t>HTTPS </a:t>
            </a:r>
            <a:r>
              <a:rPr lang="zh-CN" altLang="en-US" dirty="0"/>
              <a:t>协议</a:t>
            </a:r>
          </a:p>
          <a:p>
            <a:r>
              <a:rPr lang="en-US" altLang="zh-CN" dirty="0"/>
              <a:t>FTP </a:t>
            </a:r>
            <a:r>
              <a:rPr lang="zh-CN" altLang="en-US" dirty="0"/>
              <a:t>协议</a:t>
            </a:r>
          </a:p>
          <a:p>
            <a:r>
              <a:rPr lang="en-US" altLang="zh-CN" dirty="0"/>
              <a:t>DNS </a:t>
            </a:r>
            <a:r>
              <a:rPr lang="zh-CN" altLang="en-US" dirty="0"/>
              <a:t>协议</a:t>
            </a:r>
          </a:p>
          <a:p>
            <a:r>
              <a:rPr lang="en-US" altLang="zh-CN" dirty="0"/>
              <a:t>WIFI </a:t>
            </a:r>
            <a:r>
              <a:rPr lang="zh-CN" altLang="en-US" dirty="0"/>
              <a:t>协议</a:t>
            </a:r>
          </a:p>
          <a:p>
            <a:r>
              <a:rPr lang="en-US" altLang="zh-CN" dirty="0"/>
              <a:t>USB </a:t>
            </a:r>
            <a:r>
              <a:rPr lang="zh-CN" altLang="en-US" dirty="0"/>
              <a:t>协议</a:t>
            </a:r>
            <a:endParaRPr lang="en-US" altLang="zh-CN" dirty="0"/>
          </a:p>
        </p:txBody>
      </p:sp>
    </p:spTree>
    <p:extLst>
      <p:ext uri="{BB962C8B-B14F-4D97-AF65-F5344CB8AC3E}">
        <p14:creationId xmlns:p14="http://schemas.microsoft.com/office/powerpoint/2010/main" val="3425722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6506067" y="1650132"/>
            <a:ext cx="3434888" cy="3374133"/>
          </a:xfrm>
        </p:spPr>
        <p:txBody>
          <a:bodyPr rtlCol="0">
            <a:normAutofit/>
          </a:bodyPr>
          <a:lstStyle/>
          <a:p>
            <a:pPr marL="342900" indent="-342900" rtl="0">
              <a:buFont typeface="Arial" panose="020B0604020202020204" pitchFamily="34" charset="0"/>
              <a:buChar char="•"/>
            </a:pPr>
            <a:r>
              <a:rPr lang="en-US" altLang="zh-CN" sz="3200" dirty="0"/>
              <a:t>Zip</a:t>
            </a:r>
          </a:p>
          <a:p>
            <a:pPr marL="342900" indent="-342900" rtl="0">
              <a:buFont typeface="Arial" panose="020B0604020202020204" pitchFamily="34" charset="0"/>
              <a:buChar char="•"/>
            </a:pPr>
            <a:r>
              <a:rPr lang="en-US" altLang="zh-CN" sz="3200" dirty="0"/>
              <a:t>RAR</a:t>
            </a:r>
            <a:endParaRPr lang="zh-cn" altLang="zh-CN" sz="3200"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4228750" cy="1927810"/>
          </a:xfrm>
        </p:spPr>
        <p:txBody>
          <a:bodyPr rtlCol="0"/>
          <a:lstStyle/>
          <a:p>
            <a:pPr rtl="0"/>
            <a:r>
              <a:rPr lang="zh-CN" altLang="en-US" sz="6000" dirty="0"/>
              <a:t>压缩包分析</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397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文件结构</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lnSpcReduction="10000"/>
          </a:bodyPr>
          <a:lstStyle/>
          <a:p>
            <a:pPr marL="0" indent="0">
              <a:buNone/>
            </a:pPr>
            <a:r>
              <a:rPr lang="en-US" altLang="zh-CN" dirty="0"/>
              <a:t>ZIP </a:t>
            </a:r>
            <a:r>
              <a:rPr lang="zh-CN" altLang="en-US" dirty="0"/>
              <a:t>文件主要由三部分构成，分别为</a:t>
            </a:r>
            <a:endParaRPr lang="en-US" altLang="zh-CN" dirty="0"/>
          </a:p>
          <a:p>
            <a:r>
              <a:rPr lang="zh-CN" altLang="en-US" dirty="0"/>
              <a:t>压缩源文件数据区</a:t>
            </a:r>
            <a:r>
              <a:rPr lang="en-US" altLang="zh-CN" dirty="0"/>
              <a:t>	local file header + file data + data descriptor</a:t>
            </a:r>
          </a:p>
          <a:p>
            <a:pPr marL="0" indent="0">
              <a:buNone/>
            </a:pPr>
            <a:r>
              <a:rPr lang="en-US" altLang="zh-CN" dirty="0"/>
              <a:t>local file header </a:t>
            </a:r>
            <a:r>
              <a:rPr lang="zh-CN" altLang="en-US" dirty="0"/>
              <a:t>：文件头用于标识该文件的开始，记录了该压缩文件的信息，这里的文件头标识由固定值 </a:t>
            </a:r>
            <a:r>
              <a:rPr lang="en-US" altLang="zh-CN" dirty="0"/>
              <a:t>50 4B 03 04 </a:t>
            </a:r>
            <a:r>
              <a:rPr lang="zh-CN" altLang="en-US" dirty="0"/>
              <a:t>开头，也是 </a:t>
            </a:r>
            <a:r>
              <a:rPr lang="en-US" altLang="zh-CN" dirty="0"/>
              <a:t>ZIP </a:t>
            </a:r>
            <a:r>
              <a:rPr lang="zh-CN" altLang="en-US" dirty="0"/>
              <a:t>的文件头的重要标志。</a:t>
            </a:r>
            <a:endParaRPr lang="en-US" altLang="zh-CN" dirty="0"/>
          </a:p>
          <a:p>
            <a:pPr marL="0" indent="0">
              <a:buNone/>
            </a:pPr>
            <a:r>
              <a:rPr lang="en-US" altLang="zh-CN" dirty="0"/>
              <a:t>file data </a:t>
            </a:r>
            <a:r>
              <a:rPr lang="zh-CN" altLang="en-US" dirty="0"/>
              <a:t>：文件数据记录了相应压缩文件的数据。</a:t>
            </a:r>
            <a:endParaRPr lang="en-US" altLang="zh-CN" dirty="0"/>
          </a:p>
          <a:p>
            <a:pPr marL="0" indent="0">
              <a:buNone/>
            </a:pPr>
            <a:r>
              <a:rPr lang="en-US" altLang="zh-CN" dirty="0"/>
              <a:t>data descriptor </a:t>
            </a:r>
            <a:r>
              <a:rPr lang="zh-CN" altLang="en-US" dirty="0"/>
              <a:t>：数据描述符用于标识该文件压缩结束，该结构只有在相应的 </a:t>
            </a:r>
            <a:r>
              <a:rPr lang="en-US" altLang="zh-CN" dirty="0"/>
              <a:t>local file header </a:t>
            </a:r>
            <a:r>
              <a:rPr lang="zh-CN" altLang="en-US" dirty="0"/>
              <a:t>中通用标记字段的第 </a:t>
            </a:r>
            <a:r>
              <a:rPr lang="en-US" altLang="zh-CN" dirty="0"/>
              <a:t>3 bit </a:t>
            </a:r>
            <a:r>
              <a:rPr lang="zh-CN" altLang="en-US" dirty="0"/>
              <a:t>设为 </a:t>
            </a:r>
            <a:r>
              <a:rPr lang="en-US" altLang="zh-CN" dirty="0"/>
              <a:t>1 </a:t>
            </a:r>
            <a:r>
              <a:rPr lang="zh-CN" altLang="en-US" dirty="0"/>
              <a:t>时才会出现，紧接在压缩文件源数据后</a:t>
            </a:r>
            <a:endParaRPr lang="en-US" altLang="zh-CN" dirty="0"/>
          </a:p>
          <a:p>
            <a:r>
              <a:rPr lang="zh-CN" altLang="en-US" dirty="0"/>
              <a:t>核心目录</a:t>
            </a:r>
            <a:r>
              <a:rPr lang="en-US" altLang="zh-CN" dirty="0"/>
              <a:t>	central directory</a:t>
            </a:r>
          </a:p>
          <a:p>
            <a:r>
              <a:rPr lang="zh-CN" altLang="en-US" dirty="0"/>
              <a:t>目录结束</a:t>
            </a:r>
            <a:r>
              <a:rPr lang="en-US" altLang="zh-CN" dirty="0"/>
              <a:t>	end of central directory record</a:t>
            </a:r>
          </a:p>
          <a:p>
            <a:pPr marL="0" indent="0">
              <a:buNone/>
            </a:pPr>
            <a:r>
              <a:rPr lang="zh-CN" altLang="en-US" dirty="0"/>
              <a:t>目录结束标识存在于整个归档包的结尾，用于标记压缩的目录数据的结束。每个压缩文件必须有且只有一个 </a:t>
            </a:r>
            <a:r>
              <a:rPr lang="en-US" altLang="zh-CN" dirty="0"/>
              <a:t>EOCD </a:t>
            </a:r>
            <a:r>
              <a:rPr lang="zh-CN" altLang="en-US" dirty="0"/>
              <a:t>记录。</a:t>
            </a:r>
            <a:endParaRPr lang="en-US" altLang="zh-CN" dirty="0"/>
          </a:p>
        </p:txBody>
      </p:sp>
    </p:spTree>
    <p:extLst>
      <p:ext uri="{BB962C8B-B14F-4D97-AF65-F5344CB8AC3E}">
        <p14:creationId xmlns:p14="http://schemas.microsoft.com/office/powerpoint/2010/main" val="1682581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a:xfrm>
            <a:off x="830269" y="168721"/>
            <a:ext cx="4858575" cy="583800"/>
          </a:xfrm>
        </p:spPr>
        <p:txBody>
          <a:bodyPr anchor="ctr">
            <a:normAutofit/>
          </a:bodyPr>
          <a:lstStyle/>
          <a:p>
            <a:r>
              <a:rPr lang="en-US" altLang="zh-CN" sz="2200" dirty="0"/>
              <a:t>ZIP</a:t>
            </a:r>
            <a:r>
              <a:rPr lang="zh-CN" altLang="en-US" sz="2200" dirty="0"/>
              <a:t>压缩包</a:t>
            </a:r>
            <a:r>
              <a:rPr lang="en-US" altLang="zh-CN" sz="2200" dirty="0"/>
              <a:t>——</a:t>
            </a:r>
            <a:r>
              <a:rPr lang="zh-CN" altLang="en-US" sz="2200" dirty="0"/>
              <a:t>文件结构</a:t>
            </a:r>
            <a:r>
              <a:rPr lang="en-US" altLang="zh-CN" sz="2200" dirty="0"/>
              <a:t>_</a:t>
            </a:r>
            <a:r>
              <a:rPr lang="zh-CN" altLang="en-US" sz="2200" dirty="0"/>
              <a:t>核心目录</a:t>
            </a:r>
          </a:p>
        </p:txBody>
      </p:sp>
      <p:pic>
        <p:nvPicPr>
          <p:cNvPr id="5" name="图片 4" descr="表格&#10;&#10;描述已自动生成">
            <a:extLst>
              <a:ext uri="{FF2B5EF4-FFF2-40B4-BE49-F238E27FC236}">
                <a16:creationId xmlns:a16="http://schemas.microsoft.com/office/drawing/2014/main" id="{ADBFB420-88C3-489B-973E-62C82516306D}"/>
              </a:ext>
            </a:extLst>
          </p:cNvPr>
          <p:cNvPicPr>
            <a:picLocks noChangeAspect="1"/>
          </p:cNvPicPr>
          <p:nvPr/>
        </p:nvPicPr>
        <p:blipFill>
          <a:blip r:embed="rId2"/>
          <a:stretch>
            <a:fillRect/>
          </a:stretch>
        </p:blipFill>
        <p:spPr>
          <a:xfrm>
            <a:off x="6638925" y="1"/>
            <a:ext cx="5553075" cy="6858000"/>
          </a:xfrm>
          <a:prstGeom prst="rect">
            <a:avLst/>
          </a:prstGeom>
          <a:noFill/>
        </p:spPr>
      </p:pic>
      <p:sp>
        <p:nvSpPr>
          <p:cNvPr id="10" name="Date Placeholder 3">
            <a:extLst>
              <a:ext uri="{FF2B5EF4-FFF2-40B4-BE49-F238E27FC236}">
                <a16:creationId xmlns:a16="http://schemas.microsoft.com/office/drawing/2014/main" id="{B5C059FE-E5B1-4F5B-A7E8-A311AB49E616}"/>
              </a:ext>
            </a:extLst>
          </p:cNvPr>
          <p:cNvSpPr>
            <a:spLocks noGrp="1"/>
          </p:cNvSpPr>
          <p:nvPr>
            <p:ph type="dt" sz="half" idx="15"/>
          </p:nvPr>
        </p:nvSpPr>
        <p:spPr>
          <a:xfrm>
            <a:off x="838200" y="6492875"/>
            <a:ext cx="2743200" cy="228600"/>
          </a:xfrm>
        </p:spPr>
        <p:txBody>
          <a:bodyPr/>
          <a:lstStyle/>
          <a:p>
            <a:pPr>
              <a:spcAft>
                <a:spcPts val="600"/>
              </a:spcAft>
            </a:pPr>
            <a:fld id="{38694834-4BF3-4FD9-A1A6-0F4CE7DCB47F}" type="datetime1">
              <a:rPr lang="zh-CN" altLang="en-US" smtClean="0"/>
              <a:pPr>
                <a:spcAft>
                  <a:spcPts val="600"/>
                </a:spcAft>
              </a:pPr>
              <a:t>2021/7/30</a:t>
            </a:fld>
            <a:endParaRPr lang="en-US"/>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8"/>
          </p:nvPr>
        </p:nvSpPr>
        <p:spPr>
          <a:xfrm>
            <a:off x="830263" y="1266825"/>
            <a:ext cx="4858574" cy="4495800"/>
          </a:xfrm>
        </p:spPr>
        <p:txBody>
          <a:bodyPr>
            <a:normAutofit/>
          </a:bodyPr>
          <a:lstStyle/>
          <a:p>
            <a:pPr marL="0" indent="0">
              <a:buNone/>
            </a:pPr>
            <a:r>
              <a:rPr lang="zh-CN" altLang="en-US" dirty="0"/>
              <a:t>记录了压缩文件的目录信息，在这个数据区中每一条纪录对应在压缩源文件数据区中的一条数据。</a:t>
            </a:r>
            <a:endParaRPr lang="en-US" altLang="zh-CN" dirty="0"/>
          </a:p>
        </p:txBody>
      </p:sp>
      <p:pic>
        <p:nvPicPr>
          <p:cNvPr id="7" name="图片 6" descr="图片包含 表格&#10;&#10;描述已自动生成">
            <a:extLst>
              <a:ext uri="{FF2B5EF4-FFF2-40B4-BE49-F238E27FC236}">
                <a16:creationId xmlns:a16="http://schemas.microsoft.com/office/drawing/2014/main" id="{F97A0E33-E2C5-4894-8D50-4CDEFC85D564}"/>
              </a:ext>
            </a:extLst>
          </p:cNvPr>
          <p:cNvPicPr>
            <a:picLocks noChangeAspect="1"/>
          </p:cNvPicPr>
          <p:nvPr/>
        </p:nvPicPr>
        <p:blipFill>
          <a:blip r:embed="rId3"/>
          <a:stretch>
            <a:fillRect/>
          </a:stretch>
        </p:blipFill>
        <p:spPr>
          <a:xfrm>
            <a:off x="527782" y="3097763"/>
            <a:ext cx="5863415" cy="1604617"/>
          </a:xfrm>
          <a:prstGeom prst="rect">
            <a:avLst/>
          </a:prstGeom>
        </p:spPr>
      </p:pic>
    </p:spTree>
    <p:extLst>
      <p:ext uri="{BB962C8B-B14F-4D97-AF65-F5344CB8AC3E}">
        <p14:creationId xmlns:p14="http://schemas.microsoft.com/office/powerpoint/2010/main" val="206418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5653481" y="2373294"/>
            <a:ext cx="5529044" cy="2474774"/>
          </a:xfrm>
        </p:spPr>
        <p:txBody>
          <a:bodyPr rtlCol="0">
            <a:normAutofit/>
          </a:bodyPr>
          <a:lstStyle/>
          <a:p>
            <a:pPr rtl="0"/>
            <a:r>
              <a:rPr lang="zh-CN" altLang="en-US" dirty="0"/>
              <a:t>通信领域常用编码</a:t>
            </a:r>
            <a:r>
              <a:rPr lang="zh-cn" altLang="zh-CN" dirty="0"/>
              <a:t> </a:t>
            </a:r>
          </a:p>
          <a:p>
            <a:pPr rtl="0"/>
            <a:r>
              <a:rPr lang="zh-CN" altLang="en-US" dirty="0"/>
              <a:t>计算机相关编码</a:t>
            </a:r>
            <a:r>
              <a:rPr lang="zh-cn" altLang="zh-CN" dirty="0"/>
              <a:t> </a:t>
            </a:r>
          </a:p>
          <a:p>
            <a:pPr rtl="0"/>
            <a:r>
              <a:rPr lang="zh-CN" altLang="en-US" dirty="0"/>
              <a:t>现实世界中常用的编码</a:t>
            </a:r>
            <a:endParaRPr lang="zh-cn" alt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3524075" cy="1927810"/>
          </a:xfrm>
        </p:spPr>
        <p:txBody>
          <a:bodyPr rtlCol="0"/>
          <a:lstStyle/>
          <a:p>
            <a:pPr rtl="0"/>
            <a:r>
              <a:rPr lang="zh-CN" altLang="en-US" sz="6000" dirty="0"/>
              <a:t>编码分析</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53885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攻击方式</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zh-CN" altLang="en-US" dirty="0"/>
              <a:t>压缩包是可以进行加密压缩的。所谓的压缩包攻击就是为了在不知道密码的情况下获取压缩包中的明文数据。</a:t>
            </a:r>
            <a:endParaRPr lang="en-US" altLang="zh-CN" dirty="0"/>
          </a:p>
          <a:p>
            <a:r>
              <a:rPr lang="zh-CN" altLang="en-US" dirty="0"/>
              <a:t>爆破</a:t>
            </a:r>
            <a:endParaRPr lang="en-US" altLang="zh-CN" dirty="0"/>
          </a:p>
          <a:p>
            <a:r>
              <a:rPr lang="zh-CN" altLang="en-US" dirty="0"/>
              <a:t>明文</a:t>
            </a:r>
            <a:endParaRPr lang="en-US" altLang="zh-CN" dirty="0"/>
          </a:p>
          <a:p>
            <a:r>
              <a:rPr lang="zh-CN" altLang="en-US" dirty="0"/>
              <a:t>伪加密</a:t>
            </a:r>
            <a:endParaRPr lang="en-US" altLang="zh-CN" dirty="0"/>
          </a:p>
          <a:p>
            <a:r>
              <a:rPr lang="en-US" altLang="zh-CN" dirty="0"/>
              <a:t>CRC32</a:t>
            </a:r>
          </a:p>
        </p:txBody>
      </p:sp>
    </p:spTree>
    <p:extLst>
      <p:ext uri="{BB962C8B-B14F-4D97-AF65-F5344CB8AC3E}">
        <p14:creationId xmlns:p14="http://schemas.microsoft.com/office/powerpoint/2010/main" val="4099752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爆破</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zh-CN" altLang="en-US" dirty="0"/>
              <a:t>爆破，顾名思义即为直接暴力破解密码。</a:t>
            </a:r>
            <a:endParaRPr lang="en-US" altLang="zh-CN" dirty="0"/>
          </a:p>
          <a:p>
            <a:pPr marL="0" indent="0">
              <a:buNone/>
            </a:pPr>
            <a:r>
              <a:rPr lang="en-US" altLang="zh-CN" dirty="0"/>
              <a:t>Windows</a:t>
            </a:r>
            <a:r>
              <a:rPr lang="zh-CN" altLang="en-US" dirty="0"/>
              <a:t>下推荐神器 </a:t>
            </a:r>
            <a:r>
              <a:rPr lang="en-US" altLang="zh-CN" dirty="0"/>
              <a:t>ARCHPR</a:t>
            </a:r>
            <a:r>
              <a:rPr lang="zh-CN" altLang="en-US" dirty="0"/>
              <a:t>，支持直接爆破和掩码爆破</a:t>
            </a:r>
            <a:endParaRPr lang="en-US" altLang="zh-CN" dirty="0"/>
          </a:p>
          <a:p>
            <a:pPr marL="0" indent="0">
              <a:buNone/>
            </a:pPr>
            <a:r>
              <a:rPr lang="en-US" altLang="zh-CN" dirty="0"/>
              <a:t>Linux</a:t>
            </a:r>
            <a:r>
              <a:rPr lang="zh-CN" altLang="en-US" dirty="0"/>
              <a:t>下有多个爆破工具，对于</a:t>
            </a:r>
            <a:r>
              <a:rPr lang="en-US" altLang="zh-CN" dirty="0"/>
              <a:t>zip</a:t>
            </a:r>
            <a:r>
              <a:rPr lang="zh-CN" altLang="en-US" dirty="0"/>
              <a:t>的爆破没有明显区别，都可以用。这里举一个例子：</a:t>
            </a:r>
            <a:endParaRPr lang="en-US" altLang="zh-CN" dirty="0"/>
          </a:p>
          <a:p>
            <a:pPr marL="0" indent="0">
              <a:buNone/>
            </a:pPr>
            <a:r>
              <a:rPr lang="en-US" altLang="zh-CN" dirty="0"/>
              <a:t># -b </a:t>
            </a:r>
            <a:r>
              <a:rPr lang="zh-CN" altLang="en-US" dirty="0"/>
              <a:t>指定模式为暴破，</a:t>
            </a:r>
            <a:r>
              <a:rPr lang="en-US" altLang="zh-CN" dirty="0"/>
              <a:t>-c1</a:t>
            </a:r>
            <a:r>
              <a:rPr lang="zh-CN" altLang="en-US" dirty="0"/>
              <a:t>指定密码类型为纯数字，其它类型可以</a:t>
            </a:r>
            <a:r>
              <a:rPr lang="en-US" altLang="zh-CN" dirty="0" err="1"/>
              <a:t>rtfm</a:t>
            </a:r>
            <a:r>
              <a:rPr lang="en-US" altLang="zh-CN" dirty="0"/>
              <a:t>,-u</a:t>
            </a:r>
            <a:r>
              <a:rPr lang="zh-CN" altLang="en-US" dirty="0"/>
              <a:t>这个参数非常重要不然不显示破解出来的密码</a:t>
            </a:r>
            <a:r>
              <a:rPr lang="en-US" altLang="zh-CN" dirty="0"/>
              <a:t>,-l 5-6</a:t>
            </a:r>
            <a:r>
              <a:rPr lang="zh-CN" altLang="en-US" dirty="0"/>
              <a:t>可以指定长度</a:t>
            </a:r>
          </a:p>
          <a:p>
            <a:pPr marL="0" indent="0">
              <a:buNone/>
            </a:pPr>
            <a:r>
              <a:rPr lang="en-US" altLang="zh-CN" dirty="0" err="1"/>
              <a:t>fcrackzip</a:t>
            </a:r>
            <a:r>
              <a:rPr lang="en-US" altLang="zh-CN" dirty="0"/>
              <a:t> -b -c1 -u test.zip</a:t>
            </a:r>
          </a:p>
        </p:txBody>
      </p:sp>
    </p:spTree>
    <p:extLst>
      <p:ext uri="{BB962C8B-B14F-4D97-AF65-F5344CB8AC3E}">
        <p14:creationId xmlns:p14="http://schemas.microsoft.com/office/powerpoint/2010/main" val="2038571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——CRC32</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en-US" altLang="zh-CN" dirty="0"/>
              <a:t>CRC </a:t>
            </a:r>
            <a:r>
              <a:rPr lang="zh-CN" altLang="en-US" dirty="0"/>
              <a:t>本身是「冗余校验码」的意思，</a:t>
            </a:r>
            <a:r>
              <a:rPr lang="en-US" altLang="zh-CN" dirty="0"/>
              <a:t>CRC32 </a:t>
            </a:r>
            <a:r>
              <a:rPr lang="zh-CN" altLang="en-US" dirty="0"/>
              <a:t>则表示会产生一个 </a:t>
            </a:r>
            <a:r>
              <a:rPr lang="en-US" altLang="zh-CN" dirty="0"/>
              <a:t>32 bit ( 8 </a:t>
            </a:r>
            <a:r>
              <a:rPr lang="zh-CN" altLang="en-US" dirty="0"/>
              <a:t>位十六进制数</a:t>
            </a:r>
            <a:r>
              <a:rPr lang="en-US" altLang="zh-CN" dirty="0"/>
              <a:t>) </a:t>
            </a:r>
            <a:r>
              <a:rPr lang="zh-CN" altLang="en-US" dirty="0"/>
              <a:t>的校验值。由于 </a:t>
            </a:r>
            <a:r>
              <a:rPr lang="en-US" altLang="zh-CN" dirty="0"/>
              <a:t>CRC32 </a:t>
            </a:r>
            <a:r>
              <a:rPr lang="zh-CN" altLang="en-US" dirty="0"/>
              <a:t>产生校验值时源数据块的每一个 </a:t>
            </a:r>
            <a:r>
              <a:rPr lang="en-US" altLang="zh-CN" dirty="0"/>
              <a:t>bit (</a:t>
            </a:r>
            <a:r>
              <a:rPr lang="zh-CN" altLang="en-US" dirty="0"/>
              <a:t>位</a:t>
            </a:r>
            <a:r>
              <a:rPr lang="en-US" altLang="zh-CN" dirty="0"/>
              <a:t>) </a:t>
            </a:r>
            <a:r>
              <a:rPr lang="zh-CN" altLang="en-US" dirty="0"/>
              <a:t>都参与了计算，所以数据块中即使只有一位发生了变化，也会得到不同的 </a:t>
            </a:r>
            <a:r>
              <a:rPr lang="en-US" altLang="zh-CN" dirty="0"/>
              <a:t>CRC32 </a:t>
            </a:r>
            <a:r>
              <a:rPr lang="zh-CN" altLang="en-US" dirty="0"/>
              <a:t>值。</a:t>
            </a:r>
          </a:p>
          <a:p>
            <a:pPr marL="0" indent="0">
              <a:buNone/>
            </a:pPr>
            <a:r>
              <a:rPr lang="en-US" altLang="zh-CN" dirty="0"/>
              <a:t>CRC32 </a:t>
            </a:r>
            <a:r>
              <a:rPr lang="zh-CN" altLang="en-US" dirty="0"/>
              <a:t>校验码出现在很多文件中比如 </a:t>
            </a:r>
            <a:r>
              <a:rPr lang="en-US" altLang="zh-CN" dirty="0" err="1"/>
              <a:t>png</a:t>
            </a:r>
            <a:r>
              <a:rPr lang="en-US" altLang="zh-CN" dirty="0"/>
              <a:t> </a:t>
            </a:r>
            <a:r>
              <a:rPr lang="zh-CN" altLang="en-US" dirty="0"/>
              <a:t>文件，同样 </a:t>
            </a:r>
            <a:r>
              <a:rPr lang="en-US" altLang="zh-CN" dirty="0"/>
              <a:t>zip </a:t>
            </a:r>
            <a:r>
              <a:rPr lang="zh-CN" altLang="en-US" dirty="0"/>
              <a:t>中也有 </a:t>
            </a:r>
            <a:r>
              <a:rPr lang="en-US" altLang="zh-CN" dirty="0"/>
              <a:t>CRC32 </a:t>
            </a:r>
            <a:r>
              <a:rPr lang="zh-CN" altLang="en-US" dirty="0"/>
              <a:t>校验码。值得注意的是 </a:t>
            </a:r>
            <a:r>
              <a:rPr lang="en-US" altLang="zh-CN" dirty="0"/>
              <a:t>zip </a:t>
            </a:r>
            <a:r>
              <a:rPr lang="zh-CN" altLang="en-US" dirty="0"/>
              <a:t>中的 </a:t>
            </a:r>
            <a:r>
              <a:rPr lang="en-US" altLang="zh-CN" dirty="0"/>
              <a:t>CRC32 </a:t>
            </a:r>
            <a:r>
              <a:rPr lang="zh-CN" altLang="en-US" dirty="0"/>
              <a:t>是未加密文件的校验值。</a:t>
            </a:r>
          </a:p>
          <a:p>
            <a:pPr marL="0" indent="0">
              <a:buNone/>
            </a:pPr>
            <a:r>
              <a:rPr lang="zh-CN" altLang="en-US" dirty="0"/>
              <a:t>这也就导致了基于 </a:t>
            </a:r>
            <a:r>
              <a:rPr lang="en-US" altLang="zh-CN" dirty="0"/>
              <a:t>CRC32 </a:t>
            </a:r>
            <a:r>
              <a:rPr lang="zh-CN" altLang="en-US" dirty="0"/>
              <a:t>的攻击手法。（现实场景很少会遇见）</a:t>
            </a:r>
            <a:endParaRPr lang="en-US" altLang="zh-CN" dirty="0"/>
          </a:p>
          <a:p>
            <a:r>
              <a:rPr lang="zh-CN" altLang="en-US" dirty="0"/>
              <a:t>文件内内容很少 </a:t>
            </a:r>
            <a:r>
              <a:rPr lang="en-US" altLang="zh-CN" dirty="0"/>
              <a:t>(</a:t>
            </a:r>
            <a:r>
              <a:rPr lang="zh-CN" altLang="en-US" dirty="0"/>
              <a:t>一般大多为 </a:t>
            </a:r>
            <a:r>
              <a:rPr lang="en-US" altLang="zh-CN" dirty="0"/>
              <a:t>4 </a:t>
            </a:r>
            <a:r>
              <a:rPr lang="zh-CN" altLang="en-US" dirty="0"/>
              <a:t>字节左右</a:t>
            </a:r>
            <a:r>
              <a:rPr lang="en-US" altLang="zh-CN" dirty="0"/>
              <a:t>)</a:t>
            </a:r>
          </a:p>
          <a:p>
            <a:r>
              <a:rPr lang="zh-CN" altLang="en-US" dirty="0"/>
              <a:t>加密的密码很长</a:t>
            </a:r>
            <a:endParaRPr lang="en-US" altLang="zh-CN" dirty="0"/>
          </a:p>
        </p:txBody>
      </p:sp>
    </p:spTree>
    <p:extLst>
      <p:ext uri="{BB962C8B-B14F-4D97-AF65-F5344CB8AC3E}">
        <p14:creationId xmlns:p14="http://schemas.microsoft.com/office/powerpoint/2010/main" val="3215747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明文攻击</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zh-CN" altLang="en-US" dirty="0"/>
              <a:t>条件：</a:t>
            </a:r>
            <a:endParaRPr lang="en-US" altLang="zh-CN" dirty="0"/>
          </a:p>
          <a:p>
            <a:r>
              <a:rPr lang="zh-CN" altLang="en-US" dirty="0"/>
              <a:t>一个加密的压缩文件</a:t>
            </a:r>
          </a:p>
          <a:p>
            <a:r>
              <a:rPr lang="zh-CN" altLang="en-US" dirty="0"/>
              <a:t>已知压缩文件的压缩工具（其实主要在于压缩算法），比如 </a:t>
            </a:r>
            <a:r>
              <a:rPr lang="en-US" altLang="zh-CN" dirty="0"/>
              <a:t>2345 </a:t>
            </a:r>
            <a:r>
              <a:rPr lang="zh-CN" altLang="en-US" dirty="0"/>
              <a:t>好压， </a:t>
            </a:r>
            <a:r>
              <a:rPr lang="en-US" altLang="zh-CN" dirty="0"/>
              <a:t>WinRAR </a:t>
            </a:r>
            <a:r>
              <a:rPr lang="zh-CN" altLang="en-US" dirty="0"/>
              <a:t>， </a:t>
            </a:r>
            <a:r>
              <a:rPr lang="en-US" altLang="zh-CN" dirty="0"/>
              <a:t>7z </a:t>
            </a:r>
            <a:r>
              <a:rPr lang="zh-CN" altLang="en-US" dirty="0"/>
              <a:t>。 </a:t>
            </a:r>
            <a:r>
              <a:rPr lang="en-US" altLang="zh-CN" dirty="0"/>
              <a:t>zip </a:t>
            </a:r>
            <a:r>
              <a:rPr lang="zh-CN" altLang="en-US" dirty="0"/>
              <a:t>版本号等，可以通过文件属性了解。如果是 </a:t>
            </a:r>
            <a:r>
              <a:rPr lang="en-US" altLang="zh-CN" dirty="0"/>
              <a:t>Linux </a:t>
            </a:r>
            <a:r>
              <a:rPr lang="zh-CN" altLang="en-US" dirty="0"/>
              <a:t>平台，用 </a:t>
            </a:r>
            <a:r>
              <a:rPr lang="en-US" altLang="zh-CN" dirty="0" err="1"/>
              <a:t>zipinfo</a:t>
            </a:r>
            <a:r>
              <a:rPr lang="en-US" altLang="zh-CN" dirty="0"/>
              <a:t> -v </a:t>
            </a:r>
            <a:r>
              <a:rPr lang="zh-CN" altLang="en-US" dirty="0"/>
              <a:t>可以查看一个 </a:t>
            </a:r>
            <a:r>
              <a:rPr lang="en-US" altLang="zh-CN" dirty="0"/>
              <a:t>zip </a:t>
            </a:r>
            <a:r>
              <a:rPr lang="zh-CN" altLang="en-US" dirty="0"/>
              <a:t>包的详细信息，包括加密算法等</a:t>
            </a:r>
          </a:p>
          <a:p>
            <a:r>
              <a:rPr lang="zh-CN" altLang="en-US" dirty="0"/>
              <a:t>知道压缩包里某个文件的部分连续内容 </a:t>
            </a:r>
            <a:r>
              <a:rPr lang="en-US" altLang="zh-CN" dirty="0"/>
              <a:t>(</a:t>
            </a:r>
            <a:r>
              <a:rPr lang="zh-CN" altLang="en-US" dirty="0"/>
              <a:t>至少 </a:t>
            </a:r>
            <a:r>
              <a:rPr lang="en-US" altLang="zh-CN" dirty="0"/>
              <a:t>12 </a:t>
            </a:r>
            <a:r>
              <a:rPr lang="zh-CN" altLang="en-US" dirty="0"/>
              <a:t>字节</a:t>
            </a:r>
            <a:r>
              <a:rPr lang="en-US" altLang="zh-CN" dirty="0"/>
              <a:t>)</a:t>
            </a:r>
          </a:p>
          <a:p>
            <a:pPr marL="0" indent="0">
              <a:buNone/>
            </a:pPr>
            <a:r>
              <a:rPr lang="zh-CN" altLang="en-US" dirty="0"/>
              <a:t>比如在某个网站上发现了目标加密压缩包的 </a:t>
            </a:r>
            <a:r>
              <a:rPr lang="en-US" altLang="zh-CN" dirty="0"/>
              <a:t>readme.txt </a:t>
            </a:r>
            <a:r>
              <a:rPr lang="zh-CN" altLang="en-US" dirty="0"/>
              <a:t>文件，就可以开始尝试破解了。</a:t>
            </a:r>
          </a:p>
          <a:p>
            <a:pPr marL="0" indent="0">
              <a:buNone/>
            </a:pPr>
            <a:r>
              <a:rPr lang="zh-CN" altLang="en-US" dirty="0"/>
              <a:t>首先，将这个明文文件打包成 </a:t>
            </a:r>
            <a:r>
              <a:rPr lang="en-US" altLang="zh-CN" dirty="0"/>
              <a:t>zip </a:t>
            </a:r>
            <a:r>
              <a:rPr lang="zh-CN" altLang="en-US" dirty="0"/>
              <a:t>包，比如将 </a:t>
            </a:r>
            <a:r>
              <a:rPr lang="en-US" altLang="zh-CN" dirty="0"/>
              <a:t>readme.txt </a:t>
            </a:r>
            <a:r>
              <a:rPr lang="zh-CN" altLang="en-US" dirty="0"/>
              <a:t>打包成 </a:t>
            </a:r>
            <a:r>
              <a:rPr lang="en-US" altLang="zh-CN" dirty="0"/>
              <a:t>readme.zip </a:t>
            </a:r>
            <a:r>
              <a:rPr lang="zh-CN" altLang="en-US" dirty="0"/>
              <a:t>。</a:t>
            </a:r>
          </a:p>
          <a:p>
            <a:pPr marL="0" indent="0">
              <a:buNone/>
            </a:pPr>
            <a:r>
              <a:rPr lang="zh-CN" altLang="en-US" dirty="0"/>
              <a:t>打包完成后，需要确认二者采用的压缩算法相同。一个简单的判断方法是用 </a:t>
            </a:r>
            <a:r>
              <a:rPr lang="en-US" altLang="zh-CN" dirty="0"/>
              <a:t>WinRAR </a:t>
            </a:r>
            <a:r>
              <a:rPr lang="zh-CN" altLang="en-US" dirty="0"/>
              <a:t>打开文件，同一个文件压缩后的体积是否相同。如果相同，基本可以说明你用的压缩算法是正确的。如果不同，就尝试另一种压缩算法。</a:t>
            </a:r>
            <a:endParaRPr lang="en-US" altLang="zh-CN" dirty="0"/>
          </a:p>
        </p:txBody>
      </p:sp>
    </p:spTree>
    <p:extLst>
      <p:ext uri="{BB962C8B-B14F-4D97-AF65-F5344CB8AC3E}">
        <p14:creationId xmlns:p14="http://schemas.microsoft.com/office/powerpoint/2010/main" val="14345027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伪加密</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zh-CN" altLang="en-US" dirty="0"/>
              <a:t>在上文 </a:t>
            </a:r>
            <a:r>
              <a:rPr lang="en-US" altLang="zh-CN" dirty="0"/>
              <a:t>ZIP </a:t>
            </a:r>
            <a:r>
              <a:rPr lang="zh-CN" altLang="en-US" dirty="0"/>
              <a:t>格式中的 核心目录区 中，我们已经强调了通用位标记 </a:t>
            </a:r>
            <a:r>
              <a:rPr lang="en-US" altLang="zh-CN" dirty="0"/>
              <a:t>(General purpose bit flag) </a:t>
            </a:r>
            <a:r>
              <a:rPr lang="zh-CN" altLang="en-US" dirty="0"/>
              <a:t>的 </a:t>
            </a:r>
            <a:r>
              <a:rPr lang="en-US" altLang="zh-CN" dirty="0"/>
              <a:t>2 </a:t>
            </a:r>
            <a:r>
              <a:rPr lang="zh-CN" altLang="en-US" dirty="0"/>
              <a:t>字节，不同比特位有着不同的含义。</a:t>
            </a:r>
            <a:endParaRPr lang="en-US" altLang="zh-CN" dirty="0"/>
          </a:p>
          <a:p>
            <a:pPr marL="0" indent="0">
              <a:buNone/>
            </a:pPr>
            <a:r>
              <a:rPr lang="en-US" altLang="zh-CN" dirty="0"/>
              <a:t>2</a:t>
            </a:r>
            <a:r>
              <a:rPr lang="zh-CN" altLang="en-US" dirty="0"/>
              <a:t>字节，共</a:t>
            </a:r>
            <a:r>
              <a:rPr lang="en-US" altLang="zh-CN" dirty="0"/>
              <a:t>16bit</a:t>
            </a:r>
            <a:r>
              <a:rPr lang="zh-CN" altLang="en-US" dirty="0"/>
              <a:t>，其中最低位的</a:t>
            </a:r>
            <a:r>
              <a:rPr lang="en-US" altLang="zh-CN" dirty="0"/>
              <a:t>bit</a:t>
            </a:r>
            <a:r>
              <a:rPr lang="zh-CN" altLang="en-US" dirty="0"/>
              <a:t>含义为文件是否被加密。也即该值为偶数则未加密，奇数则加密</a:t>
            </a:r>
            <a:endParaRPr lang="en-US" altLang="zh-CN" dirty="0"/>
          </a:p>
          <a:p>
            <a:pPr marL="0" indent="0">
              <a:buNone/>
            </a:pPr>
            <a:endParaRPr lang="en-US" altLang="zh-CN" dirty="0"/>
          </a:p>
          <a:p>
            <a:pPr marL="0" indent="0">
              <a:buNone/>
            </a:pPr>
            <a:r>
              <a:rPr lang="zh-CN" altLang="en-US" dirty="0"/>
              <a:t>这里强调一下 </a:t>
            </a:r>
            <a:r>
              <a:rPr lang="en-US" altLang="zh-CN" dirty="0" err="1"/>
              <a:t>WinRar</a:t>
            </a:r>
            <a:r>
              <a:rPr lang="en-US" altLang="zh-CN" dirty="0"/>
              <a:t> </a:t>
            </a:r>
            <a:r>
              <a:rPr lang="zh-CN" altLang="en-US" dirty="0"/>
              <a:t>的修复功能（此方法有时有奇效，不仅针对伪加密）</a:t>
            </a:r>
            <a:endParaRPr lang="en-US" altLang="zh-CN" dirty="0"/>
          </a:p>
        </p:txBody>
      </p:sp>
    </p:spTree>
    <p:extLst>
      <p:ext uri="{BB962C8B-B14F-4D97-AF65-F5344CB8AC3E}">
        <p14:creationId xmlns:p14="http://schemas.microsoft.com/office/powerpoint/2010/main" val="3095577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474506" y="1528893"/>
            <a:ext cx="6879219" cy="4318234"/>
          </a:xfrm>
        </p:spPr>
        <p:txBody>
          <a:bodyPr rtlCol="0">
            <a:normAutofit/>
          </a:bodyPr>
          <a:lstStyle/>
          <a:p>
            <a:pPr rtl="0"/>
            <a:r>
              <a:rPr lang="zh-CN" altLang="en-US" sz="2400" dirty="0"/>
              <a:t>电话拨号编码（</a:t>
            </a:r>
            <a:r>
              <a:rPr lang="en-US" altLang="zh-CN" sz="2400" dirty="0"/>
              <a:t>DTMF</a:t>
            </a:r>
            <a:r>
              <a:rPr lang="zh-CN" altLang="en-US" sz="2400" dirty="0"/>
              <a:t>）</a:t>
            </a:r>
          </a:p>
          <a:p>
            <a:pPr rtl="0"/>
            <a:r>
              <a:rPr lang="en-US" altLang="zh-CN" sz="2400" dirty="0"/>
              <a:t>Morse</a:t>
            </a:r>
            <a:r>
              <a:rPr lang="zh-CN" altLang="en-US" sz="2400" dirty="0"/>
              <a:t>编码（莫斯电码）</a:t>
            </a:r>
          </a:p>
          <a:p>
            <a:pPr rtl="0"/>
            <a:r>
              <a:rPr lang="zh-CN" altLang="en-US" sz="2400" dirty="0"/>
              <a:t>敲击码</a:t>
            </a:r>
          </a:p>
          <a:p>
            <a:pPr rtl="0"/>
            <a:r>
              <a:rPr lang="zh-CN" altLang="en-US" sz="2400" dirty="0"/>
              <a:t>曼彻斯特编码</a:t>
            </a:r>
          </a:p>
          <a:p>
            <a:pPr rtl="0"/>
            <a:r>
              <a:rPr lang="zh-CN" altLang="en-US" sz="2400" dirty="0"/>
              <a:t>格雷编码</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通信领域常用的编码</a:t>
            </a:r>
            <a:endParaRPr lang="zh-cn" dirty="0"/>
          </a:p>
        </p:txBody>
      </p:sp>
    </p:spTree>
    <p:extLst>
      <p:ext uri="{BB962C8B-B14F-4D97-AF65-F5344CB8AC3E}">
        <p14:creationId xmlns:p14="http://schemas.microsoft.com/office/powerpoint/2010/main" val="106625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474506" y="1528893"/>
            <a:ext cx="6879219" cy="4318234"/>
          </a:xfrm>
        </p:spPr>
        <p:txBody>
          <a:bodyPr rtlCol="0">
            <a:normAutofit/>
          </a:bodyPr>
          <a:lstStyle/>
          <a:p>
            <a:pPr rtl="0"/>
            <a:r>
              <a:rPr lang="en-US" altLang="zh-CN" sz="2400" dirty="0"/>
              <a:t>1-9 </a:t>
            </a:r>
            <a:r>
              <a:rPr lang="zh-CN" altLang="en-US" sz="2400" dirty="0"/>
              <a:t>分别使用 </a:t>
            </a:r>
            <a:r>
              <a:rPr lang="en-US" altLang="zh-CN" sz="2400" dirty="0"/>
              <a:t>1-9 </a:t>
            </a:r>
            <a:r>
              <a:rPr lang="zh-CN" altLang="en-US" sz="2400" dirty="0"/>
              <a:t>个脉冲，</a:t>
            </a:r>
            <a:r>
              <a:rPr lang="en-US" altLang="zh-CN" sz="2400" dirty="0"/>
              <a:t>0 </a:t>
            </a:r>
            <a:r>
              <a:rPr lang="zh-CN" altLang="en-US" sz="2400" dirty="0"/>
              <a:t>则表示使用 </a:t>
            </a:r>
            <a:r>
              <a:rPr lang="en-US" altLang="zh-CN" sz="2400" dirty="0"/>
              <a:t>10 </a:t>
            </a:r>
            <a:r>
              <a:rPr lang="zh-CN" altLang="en-US" sz="2400" dirty="0"/>
              <a:t>个脉冲。</a:t>
            </a:r>
            <a:endParaRPr lang="en-US" altLang="zh-CN" sz="2400" dirty="0"/>
          </a:p>
          <a:p>
            <a:pPr rtl="0"/>
            <a:r>
              <a:rPr lang="zh-CN" altLang="en-US" sz="2400" dirty="0"/>
              <a:t>生活中表现为每个按键的提示音都不一样。</a:t>
            </a:r>
            <a:endParaRPr lang="en-US" altLang="zh-CN" sz="2400" dirty="0"/>
          </a:p>
          <a:p>
            <a:pPr rtl="0"/>
            <a:r>
              <a:rPr lang="zh-CN" altLang="en-US" sz="2400" dirty="0"/>
              <a:t>有过通过“听”拨电话时的按键提示音来获取电话号码的案例</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电话拨号编码</a:t>
            </a:r>
            <a:r>
              <a:rPr lang="en-US" altLang="zh-CN" dirty="0"/>
              <a:t>(DTMF)</a:t>
            </a:r>
            <a:endParaRPr lang="zh-cn" dirty="0"/>
          </a:p>
        </p:txBody>
      </p:sp>
    </p:spTree>
    <p:extLst>
      <p:ext uri="{BB962C8B-B14F-4D97-AF65-F5344CB8AC3E}">
        <p14:creationId xmlns:p14="http://schemas.microsoft.com/office/powerpoint/2010/main" val="533438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474506" y="1528893"/>
            <a:ext cx="6879219" cy="4318234"/>
          </a:xfrm>
        </p:spPr>
        <p:txBody>
          <a:bodyPr rtlCol="0">
            <a:normAutofit/>
          </a:bodyPr>
          <a:lstStyle/>
          <a:p>
            <a:pPr rtl="0"/>
            <a:r>
              <a:rPr lang="zh-CN" altLang="en-US" sz="2400" dirty="0"/>
              <a:t>只有 短信号</a:t>
            </a:r>
            <a:r>
              <a:rPr lang="en-US" altLang="zh-CN" sz="2400" dirty="0"/>
              <a:t> </a:t>
            </a:r>
            <a:r>
              <a:rPr lang="zh-CN" altLang="en-US" sz="2400" dirty="0"/>
              <a:t>和 长信号 以及 间断手段；</a:t>
            </a:r>
          </a:p>
          <a:p>
            <a:pPr rtl="0"/>
            <a:r>
              <a:rPr lang="zh-CN" altLang="en-US" sz="2400" dirty="0"/>
              <a:t>最多 </a:t>
            </a:r>
            <a:r>
              <a:rPr lang="en-US" altLang="zh-CN" sz="2400" dirty="0"/>
              <a:t>6 </a:t>
            </a:r>
            <a:r>
              <a:rPr lang="zh-CN" altLang="en-US" sz="2400" dirty="0"/>
              <a:t>位；</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摩斯电码</a:t>
            </a:r>
            <a:endParaRPr lang="zh-cn" dirty="0"/>
          </a:p>
        </p:txBody>
      </p:sp>
      <p:pic>
        <p:nvPicPr>
          <p:cNvPr id="3" name="图片 2" descr="QR 代码&#10;&#10;描述已自动生成">
            <a:extLst>
              <a:ext uri="{FF2B5EF4-FFF2-40B4-BE49-F238E27FC236}">
                <a16:creationId xmlns:a16="http://schemas.microsoft.com/office/drawing/2014/main" id="{31A84E0A-D5E9-438F-852B-1947FC03BAB5}"/>
              </a:ext>
            </a:extLst>
          </p:cNvPr>
          <p:cNvPicPr>
            <a:picLocks noChangeAspect="1"/>
          </p:cNvPicPr>
          <p:nvPr/>
        </p:nvPicPr>
        <p:blipFill>
          <a:blip r:embed="rId3"/>
          <a:stretch>
            <a:fillRect/>
          </a:stretch>
        </p:blipFill>
        <p:spPr>
          <a:xfrm>
            <a:off x="4951995" y="2358792"/>
            <a:ext cx="6734175" cy="4019550"/>
          </a:xfrm>
          <a:prstGeom prst="rect">
            <a:avLst/>
          </a:prstGeom>
        </p:spPr>
      </p:pic>
    </p:spTree>
    <p:extLst>
      <p:ext uri="{BB962C8B-B14F-4D97-AF65-F5344CB8AC3E}">
        <p14:creationId xmlns:p14="http://schemas.microsoft.com/office/powerpoint/2010/main" val="3099081699"/>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101386_TF78318446.potx" id="{42E220C1-0F26-482B-B6B1-451312936AFD}" vid="{D9D14853-BFF8-4AEE-A031-A996FFC7A65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{4A65DC2B-0E82-4CE7-B671-785F6C0F074C}tf78318446_win32</Template>
  <TotalTime>703</TotalTime>
  <Words>5746</Words>
  <Application>Microsoft Office PowerPoint</Application>
  <PresentationFormat>宽屏</PresentationFormat>
  <Paragraphs>415</Paragraphs>
  <Slides>64</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64</vt:i4>
      </vt:variant>
    </vt:vector>
  </HeadingPairs>
  <TitlesOfParts>
    <vt:vector size="73" baseType="lpstr">
      <vt:lpstr>Meiryo UI</vt:lpstr>
      <vt:lpstr>Microsoft YaHei UI</vt:lpstr>
      <vt:lpstr>Noto Sans</vt:lpstr>
      <vt:lpstr>YaHei Consolas Hybrid</vt:lpstr>
      <vt:lpstr>宋体</vt:lpstr>
      <vt:lpstr>微软雅黑</vt:lpstr>
      <vt:lpstr>Arial</vt:lpstr>
      <vt:lpstr>Calibri</vt:lpstr>
      <vt:lpstr>Bold Tech</vt:lpstr>
      <vt:lpstr>MISC</vt:lpstr>
      <vt:lpstr>信息搜集</vt:lpstr>
      <vt:lpstr>网络信息搜集</vt:lpstr>
      <vt:lpstr>基本搜索技巧</vt:lpstr>
      <vt:lpstr>地图和街景搜索</vt:lpstr>
      <vt:lpstr>编码分析</vt:lpstr>
      <vt:lpstr>通信领域常用的编码</vt:lpstr>
      <vt:lpstr>电话拨号编码(DTMF)</vt:lpstr>
      <vt:lpstr>摩斯电码</vt:lpstr>
      <vt:lpstr>敲击码</vt:lpstr>
      <vt:lpstr>曼彻斯特编码</vt:lpstr>
      <vt:lpstr>格雷编码</vt:lpstr>
      <vt:lpstr>计算机相关的编码</vt:lpstr>
      <vt:lpstr>ASCII码</vt:lpstr>
      <vt:lpstr>Base编码</vt:lpstr>
      <vt:lpstr>霍夫曼编码</vt:lpstr>
      <vt:lpstr>PowerPoint 演示文稿</vt:lpstr>
      <vt:lpstr>XXencoding</vt:lpstr>
      <vt:lpstr>URL编码</vt:lpstr>
      <vt:lpstr>Unicode</vt:lpstr>
      <vt:lpstr>HTML实体编码</vt:lpstr>
      <vt:lpstr>现实世界常用的编码</vt:lpstr>
      <vt:lpstr>条形码</vt:lpstr>
      <vt:lpstr>二维码</vt:lpstr>
      <vt:lpstr>二维码</vt:lpstr>
      <vt:lpstr>汉信码</vt:lpstr>
      <vt:lpstr>隐写术</vt:lpstr>
      <vt:lpstr>前置技术</vt:lpstr>
      <vt:lpstr>PowerPoint 演示文稿</vt:lpstr>
      <vt:lpstr>PowerPoint 演示文稿</vt:lpstr>
      <vt:lpstr>PowerPoint 演示文稿</vt:lpstr>
      <vt:lpstr>PowerPoint 演示文稿</vt:lpstr>
      <vt:lpstr>常见工具——file、strings</vt:lpstr>
      <vt:lpstr>常用工具——binwalk</vt:lpstr>
      <vt:lpstr>图片隐写——介绍</vt:lpstr>
      <vt:lpstr>图片隐写——元数据</vt:lpstr>
      <vt:lpstr>图片隐写——像素值转化</vt:lpstr>
      <vt:lpstr>图片隐写——PNG</vt:lpstr>
      <vt:lpstr>PNG-chunk</vt:lpstr>
      <vt:lpstr>图片隐写——PNG_IHDR</vt:lpstr>
      <vt:lpstr>图片隐写——PNG_PLTE</vt:lpstr>
      <vt:lpstr>图片隐写——PNG_IDAT</vt:lpstr>
      <vt:lpstr>图片隐写——LSB</vt:lpstr>
      <vt:lpstr>图片隐写——jpg</vt:lpstr>
      <vt:lpstr>图片隐写——gif</vt:lpstr>
      <vt:lpstr>图片隐写——gif</vt:lpstr>
      <vt:lpstr>图片隐写——gif</vt:lpstr>
      <vt:lpstr>音频隐写——MP3</vt:lpstr>
      <vt:lpstr>音频隐写——LSB</vt:lpstr>
      <vt:lpstr>结构隐写——base64隐写</vt:lpstr>
      <vt:lpstr>结构隐写——base64隐写</vt:lpstr>
      <vt:lpstr>结构隐写——可执行文件隐写</vt:lpstr>
      <vt:lpstr>流量分析</vt:lpstr>
      <vt:lpstr>PCAP文件结构</vt:lpstr>
      <vt:lpstr>PCAP文件结构</vt:lpstr>
      <vt:lpstr>协议分析</vt:lpstr>
      <vt:lpstr>压缩包分析</vt:lpstr>
      <vt:lpstr>ZIP压缩包——文件结构</vt:lpstr>
      <vt:lpstr>ZIP压缩包——文件结构_核心目录</vt:lpstr>
      <vt:lpstr>ZIP压缩包——攻击方式</vt:lpstr>
      <vt:lpstr>ZIP压缩包——爆破</vt:lpstr>
      <vt:lpstr>ZIP压缩包——CRC32</vt:lpstr>
      <vt:lpstr>ZIP压缩包——明文攻击</vt:lpstr>
      <vt:lpstr>ZIP压缩包——伪加密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MISC</dc:title>
  <dc:creator>汐白 丶绘月</dc:creator>
  <cp:lastModifiedBy>汐白 丶绘月</cp:lastModifiedBy>
  <cp:revision>28</cp:revision>
  <dcterms:created xsi:type="dcterms:W3CDTF">2021-07-29T09:09:19Z</dcterms:created>
  <dcterms:modified xsi:type="dcterms:W3CDTF">2021-07-30T15:40:08Z</dcterms:modified>
</cp:coreProperties>
</file>